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6"/>
  </p:notesMasterIdLst>
  <p:handoutMasterIdLst>
    <p:handoutMasterId r:id="rId47"/>
  </p:handoutMasterIdLst>
  <p:sldIdLst>
    <p:sldId id="299" r:id="rId22"/>
    <p:sldId id="337" r:id="rId23"/>
    <p:sldId id="338" r:id="rId24"/>
    <p:sldId id="285" r:id="rId25"/>
    <p:sldId id="286" r:id="rId26"/>
    <p:sldId id="287" r:id="rId27"/>
    <p:sldId id="288" r:id="rId28"/>
    <p:sldId id="291" r:id="rId29"/>
    <p:sldId id="284" r:id="rId30"/>
    <p:sldId id="410" r:id="rId31"/>
    <p:sldId id="411" r:id="rId32"/>
    <p:sldId id="412" r:id="rId33"/>
    <p:sldId id="413" r:id="rId34"/>
    <p:sldId id="301" r:id="rId35"/>
    <p:sldId id="292" r:id="rId36"/>
    <p:sldId id="293" r:id="rId37"/>
    <p:sldId id="414" r:id="rId38"/>
    <p:sldId id="406" r:id="rId39"/>
    <p:sldId id="390" r:id="rId40"/>
    <p:sldId id="407" r:id="rId41"/>
    <p:sldId id="408" r:id="rId42"/>
    <p:sldId id="341" r:id="rId43"/>
    <p:sldId id="340" r:id="rId44"/>
    <p:sldId id="300" r:id="rId45"/>
  </p:sldIdLst>
  <p:sldSz cx="12192000" cy="6858000"/>
  <p:notesSz cx="6858000" cy="9144000"/>
  <p:embeddedFontLst>
    <p:embeddedFont>
      <p:font typeface="Consolas" panose="020B0609020204030204" pitchFamily="49" charset="0"/>
      <p:regular r:id="rId48"/>
      <p:bold r:id="rId49"/>
      <p:italic r:id="rId50"/>
      <p:boldItalic r:id="rId51"/>
    </p:embeddedFont>
    <p:embeddedFont>
      <p:font typeface="Figtree" panose="020B0604020202020204" charset="0"/>
      <p:regular r:id="rId52"/>
      <p:bold r:id="rId53"/>
      <p:italic r:id="rId54"/>
      <p:boldItalic r:id="rId55"/>
    </p:embeddedFont>
    <p:embeddedFont>
      <p:font typeface="Figtree Light" panose="020B0604020202020204" charset="0"/>
      <p:regular r:id="rId56"/>
      <p:italic r:id="rId57"/>
    </p:embeddedFont>
    <p:embeddedFont>
      <p:font typeface="Lucida Console" panose="020B0609040504020204" pitchFamily="49" charset="0"/>
      <p:regular r:id="rId58"/>
    </p:embeddedFont>
    <p:embeddedFont>
      <p:font typeface="Montserrat"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A8F06CE1-BECE-433A-A682-4C071F90D966}">
          <p14:sldIdLst>
            <p14:sldId id="299"/>
          </p14:sldIdLst>
        </p14:section>
        <p14:section name="Introduction" id="{D71C3838-11FC-3F44-90EC-9E7C8FE30A48}">
          <p14:sldIdLst>
            <p14:sldId id="337"/>
          </p14:sldIdLst>
        </p14:section>
        <p14:section name="Content Slides" id="{05C53EB9-C633-4D6D-B3BC-F573E1DB951E}">
          <p14:sldIdLst>
            <p14:sldId id="338"/>
            <p14:sldId id="285"/>
            <p14:sldId id="286"/>
            <p14:sldId id="287"/>
            <p14:sldId id="288"/>
            <p14:sldId id="291"/>
            <p14:sldId id="284"/>
            <p14:sldId id="410"/>
            <p14:sldId id="411"/>
            <p14:sldId id="412"/>
            <p14:sldId id="413"/>
            <p14:sldId id="301"/>
            <p14:sldId id="292"/>
            <p14:sldId id="293"/>
            <p14:sldId id="414"/>
            <p14:sldId id="406"/>
            <p14:sldId id="390"/>
            <p14:sldId id="407"/>
            <p14:sldId id="408"/>
            <p14:sldId id="341"/>
            <p14:sldId id="340"/>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C5B61"/>
    <a:srgbClr val="5F5F5F"/>
    <a:srgbClr val="333333"/>
    <a:srgbClr val="575757"/>
    <a:srgbClr val="000000"/>
    <a:srgbClr val="0D0D0D"/>
    <a:srgbClr val="161616"/>
    <a:srgbClr val="FEBDC0"/>
    <a:srgbClr val="FEDE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autoAdjust="0"/>
    <p:restoredTop sz="67107" autoAdjust="0"/>
  </p:normalViewPr>
  <p:slideViewPr>
    <p:cSldViewPr snapToGrid="0">
      <p:cViewPr>
        <p:scale>
          <a:sx n="50" d="100"/>
          <a:sy n="50" d="100"/>
        </p:scale>
        <p:origin x="29" y="-19"/>
      </p:cViewPr>
      <p:guideLst/>
    </p:cSldViewPr>
  </p:slideViewPr>
  <p:outlineViewPr>
    <p:cViewPr>
      <p:scale>
        <a:sx n="33" d="100"/>
        <a:sy n="33" d="100"/>
      </p:scale>
      <p:origin x="0" y="-6418"/>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25" d="100"/>
        <a:sy n="125" d="100"/>
      </p:scale>
      <p:origin x="0" y="0"/>
    </p:cViewPr>
  </p:notesTextViewPr>
  <p:notesViewPr>
    <p:cSldViewPr snapToGrid="0">
      <p:cViewPr>
        <p:scale>
          <a:sx n="125" d="100"/>
          <a:sy n="125" d="100"/>
        </p:scale>
        <p:origin x="1181" y="-43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handoutMaster" Target="handoutMasters/handoutMaster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3.fntdata"/><Relationship Id="rId55" Type="http://schemas.openxmlformats.org/officeDocument/2006/relationships/font" Target="fonts/font8.fntdata"/></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3" Type="http://schemas.openxmlformats.org/officeDocument/2006/relationships/slide" Target="slides/slide6.xml"/><Relationship Id="rId7" Type="http://schemas.openxmlformats.org/officeDocument/2006/relationships/slide" Target="slides/slide1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24.xml"/><Relationship Id="rId5" Type="http://schemas.openxmlformats.org/officeDocument/2006/relationships/slide" Target="slides/slide8.xml"/><Relationship Id="rId10" Type="http://schemas.openxmlformats.org/officeDocument/2006/relationships/slide" Target="slides/slide23.xml"/><Relationship Id="rId4" Type="http://schemas.openxmlformats.org/officeDocument/2006/relationships/slide" Target="slides/slide7.xml"/><Relationship Id="rId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 Lydia" userId="S::lbrown7@qa.com::3cfc118c-99c9-403c-9db7-ef201ba7c554" providerId="AD" clId="Web-{D40DF8CE-0B39-C45A-424C-2E09E3B3C77F}"/>
    <pc:docChg chg="modSld delMainMaster">
      <pc:chgData name="Brown, Lydia" userId="S::lbrown7@qa.com::3cfc118c-99c9-403c-9db7-ef201ba7c554" providerId="AD" clId="Web-{D40DF8CE-0B39-C45A-424C-2E09E3B3C77F}" dt="2025-04-01T14:32:55.971" v="4"/>
      <pc:docMkLst>
        <pc:docMk/>
      </pc:docMkLst>
      <pc:sldChg chg="addSp delSp modSp mod modClrScheme chgLayout">
        <pc:chgData name="Brown, Lydia" userId="S::lbrown7@qa.com::3cfc118c-99c9-403c-9db7-ef201ba7c554" providerId="AD" clId="Web-{D40DF8CE-0B39-C45A-424C-2E09E3B3C77F}" dt="2025-04-01T14:32:55.971" v="4"/>
        <pc:sldMkLst>
          <pc:docMk/>
          <pc:sldMk cId="3929531952" sldId="364"/>
        </pc:sldMkLst>
        <pc:spChg chg="mod ord">
          <ac:chgData name="Brown, Lydia" userId="S::lbrown7@qa.com::3cfc118c-99c9-403c-9db7-ef201ba7c554" providerId="AD" clId="Web-{D40DF8CE-0B39-C45A-424C-2E09E3B3C77F}" dt="2025-04-01T14:32:55.971" v="4"/>
          <ac:spMkLst>
            <pc:docMk/>
            <pc:sldMk cId="3929531952" sldId="364"/>
            <ac:spMk id="2" creationId="{78041969-0256-D2D1-6629-F95FA8F5F4A4}"/>
          </ac:spMkLst>
        </pc:spChg>
        <pc:spChg chg="del">
          <ac:chgData name="Brown, Lydia" userId="S::lbrown7@qa.com::3cfc118c-99c9-403c-9db7-ef201ba7c554" providerId="AD" clId="Web-{D40DF8CE-0B39-C45A-424C-2E09E3B3C77F}" dt="2025-04-01T14:24:21.483" v="0"/>
          <ac:spMkLst>
            <pc:docMk/>
            <pc:sldMk cId="3929531952" sldId="364"/>
            <ac:spMk id="3" creationId="{DBA699B8-89B7-7341-0449-E63DAA9DC8D3}"/>
          </ac:spMkLst>
        </pc:spChg>
        <pc:spChg chg="del">
          <ac:chgData name="Brown, Lydia" userId="S::lbrown7@qa.com::3cfc118c-99c9-403c-9db7-ef201ba7c554" providerId="AD" clId="Web-{D40DF8CE-0B39-C45A-424C-2E09E3B3C77F}" dt="2025-04-01T14:24:21.483" v="0"/>
          <ac:spMkLst>
            <pc:docMk/>
            <pc:sldMk cId="3929531952" sldId="364"/>
            <ac:spMk id="4" creationId="{2EA975ED-63E2-4BBB-FE6C-B2E3A348C2F7}"/>
          </ac:spMkLst>
        </pc:spChg>
        <pc:spChg chg="del">
          <ac:chgData name="Brown, Lydia" userId="S::lbrown7@qa.com::3cfc118c-99c9-403c-9db7-ef201ba7c554" providerId="AD" clId="Web-{D40DF8CE-0B39-C45A-424C-2E09E3B3C77F}" dt="2025-04-01T14:24:21.483" v="0"/>
          <ac:spMkLst>
            <pc:docMk/>
            <pc:sldMk cId="3929531952" sldId="364"/>
            <ac:spMk id="5" creationId="{A0405EE1-05C3-8DAA-6018-542DB9E1A97A}"/>
          </ac:spMkLst>
        </pc:spChg>
        <pc:spChg chg="del">
          <ac:chgData name="Brown, Lydia" userId="S::lbrown7@qa.com::3cfc118c-99c9-403c-9db7-ef201ba7c554" providerId="AD" clId="Web-{D40DF8CE-0B39-C45A-424C-2E09E3B3C77F}" dt="2025-04-01T14:24:21.483" v="0"/>
          <ac:spMkLst>
            <pc:docMk/>
            <pc:sldMk cId="3929531952" sldId="364"/>
            <ac:spMk id="6" creationId="{D723B417-DEA5-321E-7E69-4BF3862535C7}"/>
          </ac:spMkLst>
        </pc:spChg>
        <pc:spChg chg="add del mod ord">
          <ac:chgData name="Brown, Lydia" userId="S::lbrown7@qa.com::3cfc118c-99c9-403c-9db7-ef201ba7c554" providerId="AD" clId="Web-{D40DF8CE-0B39-C45A-424C-2E09E3B3C77F}" dt="2025-04-01T14:26:49.910" v="3"/>
          <ac:spMkLst>
            <pc:docMk/>
            <pc:sldMk cId="3929531952" sldId="364"/>
            <ac:spMk id="7" creationId="{70EB856C-B50E-F4D0-913B-9393FD0F679E}"/>
          </ac:spMkLst>
        </pc:spChg>
        <pc:spChg chg="add mod ord">
          <ac:chgData name="Brown, Lydia" userId="S::lbrown7@qa.com::3cfc118c-99c9-403c-9db7-ef201ba7c554" providerId="AD" clId="Web-{D40DF8CE-0B39-C45A-424C-2E09E3B3C77F}" dt="2025-04-01T14:32:55.971" v="4"/>
          <ac:spMkLst>
            <pc:docMk/>
            <pc:sldMk cId="3929531952" sldId="364"/>
            <ac:spMk id="8" creationId="{5FD97179-4BDC-6162-39C2-11BA7B534F32}"/>
          </ac:spMkLst>
        </pc:spChg>
      </pc:sldChg>
      <pc:sldMasterChg chg="del delSldLayout">
        <pc:chgData name="Brown, Lydia" userId="S::lbrown7@qa.com::3cfc118c-99c9-403c-9db7-ef201ba7c554" providerId="AD" clId="Web-{D40DF8CE-0B39-C45A-424C-2E09E3B3C77F}" dt="2025-04-01T14:24:22.827" v="1"/>
        <pc:sldMasterMkLst>
          <pc:docMk/>
          <pc:sldMasterMk cId="3391850710" sldId="2147483826"/>
        </pc:sldMasterMkLst>
        <pc:sldLayoutChg chg="del">
          <pc:chgData name="Brown, Lydia" userId="S::lbrown7@qa.com::3cfc118c-99c9-403c-9db7-ef201ba7c554" providerId="AD" clId="Web-{D40DF8CE-0B39-C45A-424C-2E09E3B3C77F}" dt="2025-04-01T14:24:22.827" v="1"/>
          <pc:sldLayoutMkLst>
            <pc:docMk/>
            <pc:sldMasterMk cId="3391850710" sldId="2147483826"/>
            <pc:sldLayoutMk cId="186167143" sldId="2147483827"/>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4273777609" sldId="2147483828"/>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928190420" sldId="2147483829"/>
          </pc:sldLayoutMkLst>
        </pc:sldLayoutChg>
        <pc:sldLayoutChg chg="del">
          <pc:chgData name="Brown, Lydia" userId="S::lbrown7@qa.com::3cfc118c-99c9-403c-9db7-ef201ba7c554" providerId="AD" clId="Web-{D40DF8CE-0B39-C45A-424C-2E09E3B3C77F}" dt="2025-04-01T14:24:22.827" v="1"/>
          <pc:sldLayoutMkLst>
            <pc:docMk/>
            <pc:sldMasterMk cId="3391850710" sldId="2147483826"/>
            <pc:sldLayoutMk cId="778525727" sldId="214748383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18/11/2025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91401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 goal is simply to </a:t>
            </a:r>
            <a:r>
              <a:rPr lang="en-GB" b="1" dirty="0"/>
              <a:t>group related modules logically</a:t>
            </a:r>
            <a:r>
              <a:rPr lang="en-GB" dirty="0"/>
              <a:t>, traditional or “regular” packages can be somewhat </a:t>
            </a:r>
            <a:r>
              <a:rPr lang="en-GB" b="1" dirty="0"/>
              <a:t>inflexible</a:t>
            </a:r>
            <a:r>
              <a:rPr lang="en-GB" dirty="0"/>
              <a:t>. Although the initialization code in </a:t>
            </a:r>
            <a:r>
              <a:rPr lang="en-GB" sz="1200" b="1" kern="1200" dirty="0">
                <a:solidFill>
                  <a:schemeClr val="tx1"/>
                </a:solidFill>
                <a:latin typeface="+mn-lt"/>
                <a:ea typeface="+mn-ea"/>
                <a:cs typeface="+mn-cs"/>
              </a:rPr>
              <a:t>__init__.py</a:t>
            </a:r>
            <a:r>
              <a:rPr lang="en-GB" dirty="0"/>
              <a:t> can be powerful, it’s not always necessary or desirable.</a:t>
            </a:r>
          </a:p>
          <a:p>
            <a:endParaRPr lang="en-GB" dirty="0"/>
          </a:p>
          <a:p>
            <a:r>
              <a:rPr lang="en-GB" b="1" dirty="0"/>
              <a:t>Namespace packages</a:t>
            </a:r>
            <a:r>
              <a:rPr lang="en-GB" dirty="0"/>
              <a:t>, introduced in </a:t>
            </a:r>
            <a:r>
              <a:rPr lang="en-GB" b="1" dirty="0"/>
              <a:t>Python 3.3</a:t>
            </a:r>
            <a:r>
              <a:rPr lang="en-GB" dirty="0"/>
              <a:t>, solve this problem.</a:t>
            </a:r>
            <a:br>
              <a:rPr lang="en-GB" dirty="0"/>
            </a:br>
            <a:r>
              <a:rPr lang="en-GB" dirty="0"/>
              <a:t>They allow a </a:t>
            </a:r>
            <a:r>
              <a:rPr lang="en-GB" b="1" dirty="0"/>
              <a:t>shared namespace</a:t>
            </a:r>
            <a:r>
              <a:rPr lang="en-GB" dirty="0"/>
              <a:t> to span multiple directories, meaning the same subdirectory name can appear in different parent locations and still belong to the </a:t>
            </a:r>
            <a:r>
              <a:rPr lang="en-GB" b="1" dirty="0"/>
              <a:t>same package namespace</a:t>
            </a:r>
            <a:r>
              <a:rPr lang="en-GB" dirty="0"/>
              <a:t>.</a:t>
            </a:r>
          </a:p>
          <a:p>
            <a:endParaRPr lang="en-GB" dirty="0"/>
          </a:p>
          <a:p>
            <a:r>
              <a:rPr lang="en-GB" dirty="0"/>
              <a:t>For full details, see </a:t>
            </a:r>
            <a:r>
              <a:rPr lang="en-GB" b="1" dirty="0"/>
              <a:t>PEP 420</a:t>
            </a:r>
            <a:r>
              <a:rPr lang="en-GB" dirty="0"/>
              <a:t>, which formally introduced this feature.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54830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all you want a package for is to logically group modules together, then the traditional package mechanism (</a:t>
            </a:r>
            <a:r>
              <a:rPr lang="en-GB" i="1" dirty="0"/>
              <a:t>Regular packages</a:t>
            </a:r>
            <a:r>
              <a:rPr lang="en-GB" dirty="0"/>
              <a:t>) is rather inflexible. The initialisation performed by </a:t>
            </a:r>
            <a:r>
              <a:rPr lang="en-GB" dirty="0">
                <a:latin typeface="Courier New" pitchFamily="49" charset="0"/>
                <a:cs typeface="Courier New" pitchFamily="49" charset="0"/>
              </a:rPr>
              <a:t>__init__.py</a:t>
            </a:r>
            <a:r>
              <a:rPr lang="en-GB" dirty="0"/>
              <a:t> can be very powerful, but it is not always appropriate.</a:t>
            </a:r>
          </a:p>
          <a:p>
            <a:r>
              <a:rPr lang="en-GB" i="1" dirty="0"/>
              <a:t>Namespace packages</a:t>
            </a:r>
            <a:r>
              <a:rPr lang="en-GB" dirty="0"/>
              <a:t> allow a subdirectory to be the namespace, but that same subdirectory name can occur in any number of other parent directories. It is the subdirectory name that is used for the Namespace. See PEP0420 for further details.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48685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automatically stores compiled python modules in a __</a:t>
            </a:r>
            <a:r>
              <a:rPr lang="en-GB" dirty="0" err="1"/>
              <a:t>pycache</a:t>
            </a:r>
            <a:r>
              <a:rPr lang="en-GB" dirty="0"/>
              <a:t>__ folder, which is found in the Package directory or Python install directory. When you are importing a module, including Python Standard Library modules, it is the pre-compiled modules with a suffix .</a:t>
            </a:r>
            <a:r>
              <a:rPr lang="en-GB" dirty="0" err="1"/>
              <a:t>pyc</a:t>
            </a:r>
            <a:r>
              <a:rPr lang="en-GB" dirty="0"/>
              <a:t> which are loaded, reducing the time to compile. If the .</a:t>
            </a:r>
            <a:r>
              <a:rPr lang="en-GB" dirty="0" err="1"/>
              <a:t>py</a:t>
            </a:r>
            <a:r>
              <a:rPr lang="en-GB" dirty="0"/>
              <a:t> module file has a newer timestamp, then it is re-compiled </a:t>
            </a:r>
          </a:p>
          <a:p>
            <a:endParaRPr lang="en-GB" dirty="0"/>
          </a:p>
          <a:p>
            <a:r>
              <a:rPr lang="en-GB" dirty="0"/>
              <a:t>The Python interpreter finds the modules – as a built-in, in the current or package directory, in a list of directories defined in the PYTHONPATH environment variable, or an installation-dependent list of directories configured during Python install.</a:t>
            </a:r>
          </a:p>
          <a:p>
            <a:pPr marL="444500" indent="-444500"/>
            <a:r>
              <a:rPr lang="en-GB" b="1" dirty="0"/>
              <a:t>On Linux</a:t>
            </a:r>
            <a:r>
              <a:rPr lang="en-GB" dirty="0"/>
              <a:t>: </a:t>
            </a:r>
          </a:p>
          <a:p>
            <a:pPr marL="444500" indent="-444500"/>
            <a:r>
              <a:rPr lang="en-GB" dirty="0"/>
              <a:t>$ export PYTHONPATH="${PYTHONPATH}:${HOME}/python/lib:/</a:t>
            </a:r>
            <a:r>
              <a:rPr lang="en-GB" dirty="0" err="1"/>
              <a:t>projectX</a:t>
            </a:r>
            <a:r>
              <a:rPr lang="en-GB" dirty="0"/>
              <a:t>/lib"</a:t>
            </a:r>
          </a:p>
          <a:p>
            <a:r>
              <a:rPr lang="en-GB" b="1" dirty="0"/>
              <a:t>On Windows</a:t>
            </a:r>
            <a:r>
              <a:rPr lang="en-GB" dirty="0"/>
              <a:t>: [Right Click]Computer &gt; Properties &gt;Advanced System Settings &gt; Environment Variables &gt;System Variables &gt;New</a:t>
            </a:r>
          </a:p>
          <a:p>
            <a:r>
              <a:rPr lang="en-GB" b="1" dirty="0"/>
              <a:t>Within a program</a:t>
            </a:r>
            <a:r>
              <a:rPr lang="en-GB" dirty="0"/>
              <a:t>:</a:t>
            </a:r>
          </a:p>
          <a:p>
            <a:pPr lvl="1"/>
            <a:r>
              <a:rPr lang="en-GB" dirty="0"/>
              <a:t>&gt;&gt;&gt; import sys</a:t>
            </a:r>
          </a:p>
          <a:p>
            <a:pPr lvl="1"/>
            <a:r>
              <a:rPr lang="en-GB" dirty="0"/>
              <a:t>&gt;&gt;&gt; </a:t>
            </a:r>
            <a:r>
              <a:rPr lang="en-GB" dirty="0" err="1"/>
              <a:t>sys.path.append</a:t>
            </a:r>
            <a:r>
              <a:rPr lang="en-GB" dirty="0"/>
              <a:t>(</a:t>
            </a:r>
            <a:r>
              <a:rPr lang="en-GB" dirty="0" err="1"/>
              <a:t>r"C</a:t>
            </a:r>
            <a:r>
              <a:rPr lang="en-GB" dirty="0"/>
              <a:t>:\labs\projects\Proj_X")</a:t>
            </a:r>
          </a:p>
          <a:p>
            <a:pPr lvl="1"/>
            <a:r>
              <a:rPr lang="en-GB" dirty="0"/>
              <a:t>&gt;&gt;&gt; print(</a:t>
            </a:r>
            <a:r>
              <a:rPr lang="en-GB" dirty="0" err="1"/>
              <a:t>sys.path</a:t>
            </a:r>
            <a:r>
              <a:rPr lang="en-GB" dirty="0"/>
              <a:t>)</a:t>
            </a:r>
          </a:p>
          <a:p>
            <a:r>
              <a:rPr lang="en-GB" b="1" dirty="0"/>
              <a:t>Importing a package, and then a sub-package (from the current package):</a:t>
            </a:r>
          </a:p>
          <a:p>
            <a:pPr lvl="1"/>
            <a:r>
              <a:rPr lang="en-GB" dirty="0"/>
              <a:t>&gt;&gt;&gt; import </a:t>
            </a:r>
            <a:r>
              <a:rPr lang="en-GB" dirty="0" err="1"/>
              <a:t>my_package</a:t>
            </a:r>
            <a:endParaRPr lang="en-GB" dirty="0"/>
          </a:p>
          <a:p>
            <a:pPr lvl="1"/>
            <a:r>
              <a:rPr lang="en-GB" dirty="0"/>
              <a:t>&gt;&gt;&gt; from . import </a:t>
            </a:r>
            <a:r>
              <a:rPr lang="en-GB" dirty="0" err="1"/>
              <a:t>my_sub_package</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1038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A script is what we call a python file that is run from a command line. The 3 main methods of running python are from the command line, as a file in an IDE or as the functionality being imported and run in another file.</a:t>
            </a:r>
          </a:p>
          <a:p>
            <a:endParaRPr lang="en-GB" dirty="0"/>
          </a:p>
          <a:p>
            <a:r>
              <a:rPr lang="en-GB" dirty="0"/>
              <a:t>Have you noticed the </a:t>
            </a:r>
            <a:r>
              <a:rPr lang="en-GB" b="1" dirty="0"/>
              <a:t>__name__ == "__main__"</a:t>
            </a:r>
            <a:r>
              <a:rPr lang="en-GB" dirty="0"/>
              <a:t> test we have been using in conjunction with a main() function? It's called the namespace trick and allows your script to act as a module and your module to act as a script. In other words, it allows the user to execute the module directly as a script and also import the module into another script without executing the main() function!</a:t>
            </a:r>
          </a:p>
          <a:p>
            <a:endParaRPr lang="en-GB" dirty="0"/>
          </a:p>
          <a:p>
            <a:r>
              <a:rPr lang="en-GB" dirty="0"/>
              <a:t>It's also part of structuring our Python scripts correctly. Continue using it! Oh, and always end your script with an error code – 0 indicates zero errors and any other integer (1-255) indicates an error code! This exit code is passed back to the calling program and indicates success or failure of your script.</a:t>
            </a:r>
            <a:endParaRPr lang="en-US" dirty="0"/>
          </a:p>
        </p:txBody>
      </p:sp>
    </p:spTree>
    <p:extLst>
      <p:ext uri="{BB962C8B-B14F-4D97-AF65-F5344CB8AC3E}">
        <p14:creationId xmlns:p14="http://schemas.microsoft.com/office/powerpoint/2010/main" val="63357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It is not uncommon to develop a Python script and then realise that the majority of it would be useful as a module. Of course, that requires that we have written it by breaking down the functionality into callable functions, which good programmers will do naturally anyway. In a full program, there is always the need for a 'main', which might do nothing more than call functions in the correct order, but that would get run at import time if we tried to run our program as a module.</a:t>
            </a:r>
          </a:p>
          <a:p>
            <a:r>
              <a:rPr lang="en-GB" dirty="0"/>
              <a:t>We could just remove the 'main' code, but that would make life more difficult if we wanted to have the choice of running it as a module or a program. So, we can use trickery by testing the module name. We don't know what you will choose as your module name, but it won't/can't be </a:t>
            </a:r>
            <a:r>
              <a:rPr lang="en-GB" dirty="0">
                <a:latin typeface="Courier New" pitchFamily="49" charset="0"/>
                <a:cs typeface="Courier New" pitchFamily="49" charset="0"/>
              </a:rPr>
              <a:t>__main__</a:t>
            </a:r>
            <a:r>
              <a:rPr lang="en-GB" dirty="0"/>
              <a:t>. That is the name used for the main module when running a program. So, we can test the module attribute </a:t>
            </a:r>
            <a:r>
              <a:rPr lang="en-GB" dirty="0">
                <a:latin typeface="Courier New" pitchFamily="49" charset="0"/>
                <a:cs typeface="Courier New" pitchFamily="49" charset="0"/>
              </a:rPr>
              <a:t>__name__</a:t>
            </a:r>
            <a:r>
              <a:rPr lang="en-GB" dirty="0"/>
              <a:t> and choose which code to execute.</a:t>
            </a:r>
          </a:p>
          <a:p>
            <a:r>
              <a:rPr lang="en-GB" dirty="0"/>
              <a:t>It is common practice to use a function called </a:t>
            </a:r>
            <a:r>
              <a:rPr lang="en-GB" dirty="0">
                <a:latin typeface="Courier New" pitchFamily="49" charset="0"/>
                <a:cs typeface="Courier New" pitchFamily="49" charset="0"/>
              </a:rPr>
              <a:t>main</a:t>
            </a:r>
            <a:r>
              <a:rPr lang="en-GB" dirty="0"/>
              <a:t>, since that gives us the opportunity to have scoped variables (remember that in Python a conditional statement is not a unit of scope).</a:t>
            </a:r>
          </a:p>
          <a:p>
            <a:r>
              <a:rPr lang="en-GB" dirty="0"/>
              <a:t>Some advocate </a:t>
            </a:r>
            <a:r>
              <a:rPr lang="en-GB" i="1" dirty="0"/>
              <a:t>always</a:t>
            </a:r>
            <a:r>
              <a:rPr lang="en-GB" dirty="0"/>
              <a:t> writing Python code in this way, including stand-alone programs, for maximum flexibility.</a:t>
            </a:r>
          </a:p>
        </p:txBody>
      </p:sp>
    </p:spTree>
    <p:extLst>
      <p:ext uri="{BB962C8B-B14F-4D97-AF65-F5344CB8AC3E}">
        <p14:creationId xmlns:p14="http://schemas.microsoft.com/office/powerpoint/2010/main" val="278087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Like functions, modules can contain </a:t>
            </a:r>
            <a:r>
              <a:rPr lang="en-GB" dirty="0" err="1"/>
              <a:t>docstrings</a:t>
            </a:r>
            <a:r>
              <a:rPr lang="en-GB" dirty="0"/>
              <a:t>, and these will be used as the documentation when </a:t>
            </a:r>
            <a:r>
              <a:rPr lang="en-GB" b="1" dirty="0">
                <a:latin typeface="Courier New" pitchFamily="49" charset="0"/>
              </a:rPr>
              <a:t>help()</a:t>
            </a:r>
            <a:r>
              <a:rPr lang="en-GB" dirty="0"/>
              <a:t> is called. The format of the </a:t>
            </a:r>
            <a:r>
              <a:rPr lang="en-GB" dirty="0" err="1"/>
              <a:t>docstring</a:t>
            </a:r>
            <a:r>
              <a:rPr lang="en-GB" dirty="0"/>
              <a:t> is the same as for functions, and must occur at the very start of the module, even before any imports. If not at the start of the module, it can be assigned to the variable </a:t>
            </a:r>
            <a:r>
              <a:rPr lang="en-GB" dirty="0">
                <a:latin typeface="Courier New" pitchFamily="49" charset="0"/>
              </a:rPr>
              <a:t>__doc__</a:t>
            </a:r>
            <a:r>
              <a:rPr lang="en-GB" dirty="0"/>
              <a:t>, for example:</a:t>
            </a:r>
          </a:p>
          <a:p>
            <a:pPr lvl="1"/>
            <a:r>
              <a:rPr lang="en-GB" dirty="0">
                <a:latin typeface="Courier New" pitchFamily="49" charset="0"/>
              </a:rPr>
              <a:t>__doc__ = """</a:t>
            </a:r>
          </a:p>
          <a:p>
            <a:pPr lvl="1"/>
            <a:r>
              <a:rPr lang="en-GB" dirty="0">
                <a:latin typeface="Courier New" pitchFamily="49" charset="0"/>
              </a:rPr>
              <a:t>       This is a sample module which</a:t>
            </a:r>
          </a:p>
          <a:p>
            <a:pPr lvl="1"/>
            <a:r>
              <a:rPr lang="en-GB" dirty="0">
                <a:latin typeface="Courier New" pitchFamily="49" charset="0"/>
              </a:rPr>
              <a:t>       does various date operations.</a:t>
            </a:r>
          </a:p>
          <a:p>
            <a:pPr lvl="1"/>
            <a:r>
              <a:rPr lang="en-GB" dirty="0">
                <a:latin typeface="Courier New" pitchFamily="49" charset="0"/>
              </a:rPr>
              <a:t>       """</a:t>
            </a:r>
          </a:p>
          <a:p>
            <a:r>
              <a:rPr lang="en-GB" dirty="0"/>
              <a:t>Documentation in forms other than help() can be generated, using the </a:t>
            </a:r>
            <a:r>
              <a:rPr lang="en-GB" b="1" dirty="0">
                <a:latin typeface="Courier New" pitchFamily="49" charset="0"/>
                <a:cs typeface="Courier New" pitchFamily="49" charset="0"/>
              </a:rPr>
              <a:t>lib/pydoc.py</a:t>
            </a:r>
            <a:r>
              <a:rPr lang="en-GB" dirty="0"/>
              <a:t> program (bundled with python). Documentation in HTML and UNIX man page format can be created, as well as searched using a small browser.</a:t>
            </a:r>
          </a:p>
          <a:p>
            <a:r>
              <a:rPr lang="en-GB" dirty="0"/>
              <a:t>This is very useful on its own, but </a:t>
            </a:r>
            <a:r>
              <a:rPr lang="en-GB" dirty="0" err="1"/>
              <a:t>docstrings</a:t>
            </a:r>
            <a:r>
              <a:rPr lang="en-GB" dirty="0"/>
              <a:t> have other hidden magic…</a:t>
            </a:r>
          </a:p>
        </p:txBody>
      </p:sp>
    </p:spTree>
    <p:extLst>
      <p:ext uri="{BB962C8B-B14F-4D97-AF65-F5344CB8AC3E}">
        <p14:creationId xmlns:p14="http://schemas.microsoft.com/office/powerpoint/2010/main" val="169974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b="1" dirty="0"/>
              <a:t>profiler</a:t>
            </a:r>
            <a:r>
              <a:rPr lang="en-GB" dirty="0"/>
              <a:t> helps you analyse how your code behaves at runtime.</a:t>
            </a:r>
            <a:br>
              <a:rPr lang="en-GB" dirty="0"/>
            </a:br>
            <a:r>
              <a:rPr lang="en-GB" dirty="0"/>
              <a:t>It’s most useful for </a:t>
            </a:r>
            <a:r>
              <a:rPr lang="en-GB" b="1" dirty="0"/>
              <a:t>large or complex programs</a:t>
            </a:r>
            <a:r>
              <a:rPr lang="en-GB" dirty="0"/>
              <a:t>, where performance bottlenecks are harder to spot.</a:t>
            </a:r>
          </a:p>
          <a:p>
            <a:endParaRPr lang="en-GB" dirty="0"/>
          </a:p>
          <a:p>
            <a:r>
              <a:rPr lang="en-GB" dirty="0"/>
              <a:t>The </a:t>
            </a:r>
            <a:r>
              <a:rPr lang="en-GB" b="1" dirty="0" err="1"/>
              <a:t>cProfile</a:t>
            </a:r>
            <a:r>
              <a:rPr lang="en-GB" dirty="0"/>
              <a:t> module comes with Python and is faster than the pure-Python </a:t>
            </a:r>
            <a:r>
              <a:rPr lang="en-GB" b="1" dirty="0"/>
              <a:t>profile</a:t>
            </a:r>
            <a:r>
              <a:rPr lang="en-GB" dirty="0"/>
              <a:t> module, which offers the same features.</a:t>
            </a:r>
          </a:p>
          <a:p>
            <a:r>
              <a:rPr lang="en-GB" dirty="0"/>
              <a:t>Profiling shows:</a:t>
            </a:r>
          </a:p>
          <a:p>
            <a:pPr marL="628650" lvl="1" indent="-171450">
              <a:buFont typeface="Arial" panose="020B0604020202020204" pitchFamily="34" charset="0"/>
              <a:buChar char="•"/>
            </a:pPr>
            <a:r>
              <a:rPr lang="en-GB" dirty="0"/>
              <a:t>How many times each function was called</a:t>
            </a:r>
          </a:p>
          <a:p>
            <a:pPr marL="628650" lvl="1" indent="-171450">
              <a:buFont typeface="Arial" panose="020B0604020202020204" pitchFamily="34" charset="0"/>
              <a:buChar char="•"/>
            </a:pPr>
            <a:r>
              <a:rPr lang="en-GB" dirty="0"/>
              <a:t>How much time each took to execute</a:t>
            </a:r>
          </a:p>
          <a:p>
            <a:pPr marL="628650" lvl="1" indent="-171450">
              <a:buFont typeface="Arial" panose="020B0604020202020204" pitchFamily="34" charset="0"/>
              <a:buChar char="•"/>
            </a:pPr>
            <a:r>
              <a:rPr lang="en-GB" dirty="0"/>
              <a:t>The file and line number of each function</a:t>
            </a:r>
          </a:p>
          <a:p>
            <a:endParaRPr lang="en-GB" dirty="0"/>
          </a:p>
          <a:p>
            <a:r>
              <a:rPr lang="en-GB" dirty="0"/>
              <a:t>You can use </a:t>
            </a:r>
            <a:r>
              <a:rPr lang="en-GB" b="1" dirty="0" err="1"/>
              <a:t>cProfile</a:t>
            </a:r>
            <a:r>
              <a:rPr lang="en-GB" dirty="0"/>
              <a:t> within your program to profile specific sections — ideal for </a:t>
            </a:r>
            <a:r>
              <a:rPr lang="en-GB" b="1" dirty="0"/>
              <a:t>unit testing</a:t>
            </a:r>
            <a:r>
              <a:rPr lang="en-GB" dirty="0"/>
              <a:t> or performance tuning.</a:t>
            </a:r>
            <a:br>
              <a:rPr lang="en-GB" dirty="0"/>
            </a:br>
            <a:endParaRPr lang="en-GB" dirty="0"/>
          </a:p>
          <a:p>
            <a:r>
              <a:rPr lang="en-GB" dirty="0"/>
              <a:t>Results can be printed to the console or saved in a </a:t>
            </a:r>
            <a:r>
              <a:rPr lang="en-GB" b="1" dirty="0"/>
              <a:t>binary format</a:t>
            </a:r>
            <a:r>
              <a:rPr lang="en-GB" dirty="0"/>
              <a:t> for later analysis with </a:t>
            </a:r>
            <a:r>
              <a:rPr lang="en-GB" b="1" dirty="0" err="1"/>
              <a:t>pstats</a:t>
            </a:r>
            <a:r>
              <a:rPr lang="en-GB" dirty="0"/>
              <a:t>.</a:t>
            </a:r>
          </a:p>
          <a:p>
            <a:endParaRPr lang="en-GB" dirty="0"/>
          </a:p>
          <a:p>
            <a:r>
              <a:rPr lang="en-GB" dirty="0"/>
              <a:t>The </a:t>
            </a:r>
            <a:r>
              <a:rPr lang="en-GB" b="1" dirty="0" err="1"/>
              <a:t>pstats</a:t>
            </a:r>
            <a:r>
              <a:rPr lang="en-GB" dirty="0"/>
              <a:t> module can run interactively or programmatically to compare multiple profile reports. Also see the </a:t>
            </a:r>
            <a:r>
              <a:rPr lang="en-GB" b="1" dirty="0"/>
              <a:t>trace</a:t>
            </a:r>
            <a:r>
              <a:rPr lang="en-GB" dirty="0"/>
              <a:t> module for tracking execution paths.</a:t>
            </a:r>
          </a:p>
          <a:p>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52147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final review questions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already met modules that are bundled with Python, now we shall discuss writing our own</a:t>
            </a:r>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32597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303662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normAutofit fontScale="92500" lnSpcReduction="10000"/>
          </a:bodyPr>
          <a:lstStyle/>
          <a:p>
            <a:pPr marL="182563" indent="-182563"/>
            <a:r>
              <a:rPr lang="en-GB" dirty="0"/>
              <a:t>Correct answers:</a:t>
            </a:r>
          </a:p>
          <a:p>
            <a:pPr marL="182563" indent="-182563">
              <a:buAutoNum type="arabicPeriod"/>
            </a:pPr>
            <a:r>
              <a:rPr lang="en-GB" b="1" dirty="0"/>
              <a:t>Suppose a function called add() is defined in a module called arithmetic.py. Which of the following code snippets correctly shows how to import and use the add() function? </a:t>
            </a:r>
          </a:p>
          <a:p>
            <a:pPr marL="182563" indent="-182563">
              <a:buNone/>
            </a:pPr>
            <a:r>
              <a:rPr lang="en-GB" dirty="0"/>
              <a:t>        a and b</a:t>
            </a:r>
          </a:p>
          <a:p>
            <a:pPr marL="182563" lvl="1" indent="-182563">
              <a:spcBef>
                <a:spcPts val="0"/>
              </a:spcBef>
            </a:pPr>
            <a:r>
              <a:rPr lang="en-GB" sz="900" b="1" dirty="0">
                <a:latin typeface="Lucida Console" panose="020B0609040504020204" pitchFamily="49" charset="0"/>
              </a:rPr>
              <a:t>    </a:t>
            </a:r>
            <a:r>
              <a:rPr lang="en-GB" sz="900" dirty="0">
                <a:latin typeface="Lucida Console" panose="020B0609040504020204" pitchFamily="49" charset="0"/>
              </a:rPr>
              <a:t>import arithmetic</a:t>
            </a:r>
          </a:p>
          <a:p>
            <a:pPr marL="182563" lvl="1" indent="-182563">
              <a:spcBef>
                <a:spcPts val="0"/>
              </a:spcBef>
            </a:pPr>
            <a:r>
              <a:rPr lang="en-GB" sz="900" dirty="0">
                <a:latin typeface="Lucida Console" panose="020B0609040504020204" pitchFamily="49" charset="0"/>
              </a:rPr>
              <a:t>    result = </a:t>
            </a:r>
            <a:r>
              <a:rPr lang="en-GB" sz="900" dirty="0" err="1">
                <a:latin typeface="Lucida Console" panose="020B0609040504020204" pitchFamily="49" charset="0"/>
              </a:rPr>
              <a:t>arithmetic.add</a:t>
            </a:r>
            <a:r>
              <a:rPr lang="en-GB" sz="900" dirty="0">
                <a:latin typeface="Lucida Console" panose="020B0609040504020204" pitchFamily="49" charset="0"/>
              </a:rPr>
              <a:t>(2, 3)</a:t>
            </a:r>
          </a:p>
          <a:p>
            <a:pPr marL="182563" lvl="1" indent="-182563"/>
            <a:endParaRPr lang="en-GB" sz="900" dirty="0"/>
          </a:p>
          <a:p>
            <a:pPr marL="182563" lvl="1" indent="-182563">
              <a:spcBef>
                <a:spcPts val="0"/>
              </a:spcBef>
            </a:pPr>
            <a:r>
              <a:rPr lang="en-GB" sz="900" dirty="0">
                <a:latin typeface="Lucida Console" panose="020B0609040504020204" pitchFamily="49" charset="0"/>
              </a:rPr>
              <a:t>    from arithmetic import add</a:t>
            </a:r>
          </a:p>
          <a:p>
            <a:pPr marL="182563" lvl="1" indent="-182563">
              <a:spcBef>
                <a:spcPts val="0"/>
              </a:spcBef>
            </a:pPr>
            <a:r>
              <a:rPr lang="en-GB" sz="900" dirty="0">
                <a:latin typeface="Lucida Console" panose="020B0609040504020204" pitchFamily="49" charset="0"/>
              </a:rPr>
              <a:t>    result = add(2, 3)</a:t>
            </a:r>
          </a:p>
          <a:p>
            <a:pPr marL="182563" lvl="1" indent="-182563">
              <a:spcBef>
                <a:spcPts val="0"/>
              </a:spcBef>
            </a:pPr>
            <a:endParaRPr lang="en-GB" sz="1200" dirty="0">
              <a:latin typeface="Lucida Console" panose="020B0609040504020204" pitchFamily="49" charset="0"/>
            </a:endParaRPr>
          </a:p>
          <a:p>
            <a:pPr marL="182563" indent="-182563"/>
            <a:r>
              <a:rPr lang="en-GB" b="1" dirty="0"/>
              <a:t>2. What is the difference between a module and a package in Python?</a:t>
            </a:r>
          </a:p>
          <a:p>
            <a:pPr marL="182563" indent="-182563"/>
            <a:r>
              <a:rPr lang="en-GB" b="1" dirty="0"/>
              <a:t>    </a:t>
            </a:r>
            <a:r>
              <a:rPr lang="en-GB" b="0" dirty="0"/>
              <a:t>b. A module is a single .</a:t>
            </a:r>
            <a:r>
              <a:rPr lang="en-GB" b="0" dirty="0" err="1"/>
              <a:t>py</a:t>
            </a:r>
            <a:r>
              <a:rPr lang="en-GB" b="0" dirty="0"/>
              <a:t> file, while a package is a collection of modules inside a folder with an __init__.py file</a:t>
            </a:r>
          </a:p>
          <a:p>
            <a:pPr marL="182563" indent="-182563"/>
            <a:r>
              <a:rPr lang="en-GB" dirty="0"/>
              <a:t>        This is the classic distinction.</a:t>
            </a:r>
          </a:p>
          <a:p>
            <a:pPr marL="182563" indent="-182563"/>
            <a:r>
              <a:rPr lang="en-GB" dirty="0"/>
              <a:t>        __init__.py makes the folder behave like a package.</a:t>
            </a:r>
          </a:p>
          <a:p>
            <a:pPr marL="182563" indent="-182563"/>
            <a:endParaRPr lang="en-GB" b="1" dirty="0"/>
          </a:p>
          <a:p>
            <a:pPr marL="182563" indent="-182563"/>
            <a:r>
              <a:rPr lang="en-GB" b="1" dirty="0"/>
              <a:t>3. Where does Python look for modules when using import?</a:t>
            </a:r>
          </a:p>
          <a:p>
            <a:pPr marL="182563" indent="-182563"/>
            <a:r>
              <a:rPr lang="en-GB" dirty="0"/>
              <a:t>    b. In the PYTHONPATH, current directory, and standard library locations.</a:t>
            </a:r>
          </a:p>
          <a:p>
            <a:pPr marL="182563" indent="-182563"/>
            <a:r>
              <a:rPr lang="en-GB" dirty="0"/>
              <a:t>        Python searches these locations in order, which you can check with </a:t>
            </a:r>
            <a:r>
              <a:rPr lang="en-GB" dirty="0" err="1"/>
              <a:t>sys.path</a:t>
            </a:r>
            <a:r>
              <a:rPr lang="en-GB" dirty="0"/>
              <a:t>.</a:t>
            </a:r>
          </a:p>
          <a:p>
            <a:pPr marL="182563" indent="-182563"/>
            <a:endParaRPr lang="en-GB" dirty="0"/>
          </a:p>
          <a:p>
            <a:pPr marL="182563" indent="-182563"/>
            <a:r>
              <a:rPr lang="en-GB" b="1" dirty="0"/>
              <a:t>4. What is the purpose of the if __name__ == "__main__": statement in Python?</a:t>
            </a:r>
          </a:p>
          <a:p>
            <a:pPr marL="182563" indent="-182563"/>
            <a:r>
              <a:rPr lang="en-GB" dirty="0"/>
              <a:t>    c. It ensures that a block of code only runs when the file is executed directly, not when imported as a module</a:t>
            </a:r>
          </a:p>
          <a:p>
            <a:pPr marL="182563" indent="-182563"/>
            <a:r>
              <a:rPr lang="en-GB" dirty="0"/>
              <a:t>      Every Python file has a built-in variable called __</a:t>
            </a:r>
            <a:r>
              <a:rPr lang="en-GB" dirty="0" err="1"/>
              <a:t>name__.When</a:t>
            </a:r>
            <a:r>
              <a:rPr lang="en-GB" dirty="0"/>
              <a:t> a file is run directly (e.g., python script.py), Python sets __name__ = "__</a:t>
            </a:r>
            <a:r>
              <a:rPr lang="en-GB" dirty="0" err="1"/>
              <a:t>main__".When</a:t>
            </a:r>
            <a:r>
              <a:rPr lang="en-GB" dirty="0"/>
              <a:t> the file is imported as a module in another script, __name__ will instead be the module’s name (e.g., "script").</a:t>
            </a:r>
          </a:p>
          <a:p>
            <a:pPr lvl="1">
              <a:spcBef>
                <a:spcPts val="0"/>
              </a:spcBef>
            </a:pPr>
            <a:endParaRPr lang="en-GB" sz="1200" dirty="0">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5106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214822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err="1"/>
              <a:t>distutils</a:t>
            </a:r>
            <a:r>
              <a:rPr lang="en-GB" b="1" dirty="0"/>
              <a:t> </a:t>
            </a:r>
            <a:r>
              <a:rPr lang="en-GB" dirty="0"/>
              <a:t>module is designed to provide a uniform interface for users to create, distribute, and install modules and associated files. From the user's viewpoint, it is based around a script normally called </a:t>
            </a:r>
            <a:r>
              <a:rPr lang="en-GB" b="1" dirty="0"/>
              <a:t>setup.py</a:t>
            </a:r>
            <a:r>
              <a:rPr lang="en-GB" dirty="0"/>
              <a:t>, which is described on the next page. The distribution is usually in the form of a zip file or a </a:t>
            </a:r>
            <a:r>
              <a:rPr lang="en-GB" dirty="0" err="1"/>
              <a:t>gzip</a:t>
            </a:r>
            <a:r>
              <a:rPr lang="en-GB" dirty="0"/>
              <a:t> </a:t>
            </a:r>
            <a:r>
              <a:rPr lang="en-GB" dirty="0" err="1"/>
              <a:t>tarball</a:t>
            </a:r>
            <a:r>
              <a:rPr lang="en-GB" dirty="0"/>
              <a:t>, depending on the platform, created in a sub-directory called </a:t>
            </a:r>
            <a:r>
              <a:rPr lang="en-GB" b="1" dirty="0">
                <a:latin typeface="Courier New" pitchFamily="49" charset="0"/>
                <a:cs typeface="Courier New" pitchFamily="49" charset="0"/>
              </a:rPr>
              <a:t>dist</a:t>
            </a:r>
            <a:r>
              <a:rPr lang="en-GB" dirty="0"/>
              <a:t>.</a:t>
            </a:r>
          </a:p>
          <a:p>
            <a:r>
              <a:rPr lang="en-GB" dirty="0"/>
              <a:t>For pure python modules, the </a:t>
            </a:r>
            <a:r>
              <a:rPr lang="en-GB" b="1" dirty="0" err="1">
                <a:latin typeface="Courier New" pitchFamily="49" charset="0"/>
                <a:cs typeface="Courier New" pitchFamily="49" charset="0"/>
              </a:rPr>
              <a:t>sdist</a:t>
            </a:r>
            <a:r>
              <a:rPr lang="en-GB" dirty="0"/>
              <a:t> argument for setup.py should be sufficient, </a:t>
            </a:r>
            <a:r>
              <a:rPr lang="en-GB" b="1" dirty="0" err="1">
                <a:latin typeface="Courier New" pitchFamily="49" charset="0"/>
                <a:cs typeface="Courier New" pitchFamily="49" charset="0"/>
              </a:rPr>
              <a:t>sdist</a:t>
            </a:r>
            <a:r>
              <a:rPr lang="en-GB" dirty="0"/>
              <a:t> means source distribution. If the distribution includes binary files, such as executables or other platform specific files, then it should be </a:t>
            </a:r>
            <a:r>
              <a:rPr lang="en-GB" b="1" dirty="0" err="1">
                <a:latin typeface="Courier New" pitchFamily="49" charset="0"/>
                <a:cs typeface="Courier New" pitchFamily="49" charset="0"/>
              </a:rPr>
              <a:t>bdist</a:t>
            </a:r>
            <a:r>
              <a:rPr lang="en-GB" dirty="0"/>
              <a:t>. A binary distribution will include the .</a:t>
            </a:r>
            <a:r>
              <a:rPr lang="en-GB" dirty="0" err="1"/>
              <a:t>pyc</a:t>
            </a:r>
            <a:r>
              <a:rPr lang="en-GB" dirty="0"/>
              <a:t> files for the modules.  </a:t>
            </a:r>
          </a:p>
          <a:p>
            <a:r>
              <a:rPr lang="en-GB" dirty="0"/>
              <a:t>The argument </a:t>
            </a:r>
            <a:r>
              <a:rPr lang="en-GB" b="1" dirty="0" err="1">
                <a:latin typeface="Courier New" pitchFamily="49" charset="0"/>
                <a:cs typeface="Courier New" pitchFamily="49" charset="0"/>
              </a:rPr>
              <a:t>bdist_wininst</a:t>
            </a:r>
            <a:r>
              <a:rPr lang="en-GB" dirty="0"/>
              <a:t> will produce an .exe file which the user has to just double-click on to invoke the Windows installer. This also registers the module, so it can be uninstalled using the control panel. Beware that the generated .exe file can be architecture specific, so that a 64-bit .exe file will not run on a 32-bit Windows installation.</a:t>
            </a:r>
          </a:p>
        </p:txBody>
      </p:sp>
    </p:spTree>
    <p:extLst>
      <p:ext uri="{BB962C8B-B14F-4D97-AF65-F5344CB8AC3E}">
        <p14:creationId xmlns:p14="http://schemas.microsoft.com/office/powerpoint/2010/main" val="3982546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When generating a distribution, the first thing to do is to organise your files in the standard way. If you don't like the standard layout, then you can specify a different one in </a:t>
            </a:r>
            <a:r>
              <a:rPr lang="en-GB" b="1" dirty="0">
                <a:latin typeface="Courier New" pitchFamily="49" charset="0"/>
                <a:cs typeface="Courier New" pitchFamily="49" charset="0"/>
              </a:rPr>
              <a:t>setup.py</a:t>
            </a:r>
            <a:r>
              <a:rPr lang="en-GB" dirty="0"/>
              <a:t>, but that is not worth the effort unless you have a very good reason. The top-level directory does not have to be the name of the distribution, but it would be confusing if it was not.</a:t>
            </a:r>
          </a:p>
          <a:p>
            <a:r>
              <a:rPr lang="en-GB" dirty="0"/>
              <a:t>The next step is to write </a:t>
            </a:r>
            <a:r>
              <a:rPr lang="en-GB" b="1" dirty="0">
                <a:latin typeface="Courier New" pitchFamily="49" charset="0"/>
                <a:cs typeface="Courier New" pitchFamily="49" charset="0"/>
              </a:rPr>
              <a:t>setup.py</a:t>
            </a:r>
            <a:r>
              <a:rPr lang="en-GB" dirty="0"/>
              <a:t>. The example shown does not include all possible combinations, but covers many that are optional. The absolute minimum </a:t>
            </a:r>
            <a:r>
              <a:rPr lang="en-GB" b="1" dirty="0">
                <a:latin typeface="Courier New" pitchFamily="49" charset="0"/>
                <a:cs typeface="Courier New" pitchFamily="49" charset="0"/>
              </a:rPr>
              <a:t>setup.py</a:t>
            </a:r>
            <a:r>
              <a:rPr lang="en-GB" dirty="0"/>
              <a:t> for a single module is:</a:t>
            </a:r>
          </a:p>
          <a:p>
            <a:endParaRPr lang="en-GB" sz="800" dirty="0"/>
          </a:p>
          <a:p>
            <a:pPr lvl="1">
              <a:spcBef>
                <a:spcPct val="0"/>
              </a:spcBef>
            </a:pPr>
            <a:r>
              <a:rPr lang="en-GB" dirty="0">
                <a:latin typeface="Courier New" pitchFamily="49" charset="0"/>
                <a:cs typeface="Courier New" pitchFamily="49" charset="0"/>
              </a:rPr>
              <a:t>from </a:t>
            </a:r>
            <a:r>
              <a:rPr lang="en-GB" dirty="0" err="1">
                <a:latin typeface="Courier New" pitchFamily="49" charset="0"/>
                <a:cs typeface="Courier New" pitchFamily="49" charset="0"/>
              </a:rPr>
              <a:t>distutils.core</a:t>
            </a:r>
            <a:r>
              <a:rPr lang="en-GB" dirty="0">
                <a:latin typeface="Courier New" pitchFamily="49" charset="0"/>
                <a:cs typeface="Courier New" pitchFamily="49" charset="0"/>
              </a:rPr>
              <a:t> import setup</a:t>
            </a:r>
          </a:p>
          <a:p>
            <a:pPr lvl="1">
              <a:spcBef>
                <a:spcPct val="0"/>
              </a:spcBef>
            </a:pPr>
            <a:endParaRPr lang="en-GB" sz="800" dirty="0">
              <a:latin typeface="Courier New" pitchFamily="49" charset="0"/>
              <a:cs typeface="Courier New" pitchFamily="49" charset="0"/>
            </a:endParaRPr>
          </a:p>
          <a:p>
            <a:pPr lvl="1">
              <a:spcBef>
                <a:spcPct val="0"/>
              </a:spcBef>
            </a:pPr>
            <a:r>
              <a:rPr lang="en-GB" dirty="0">
                <a:latin typeface="Courier New" pitchFamily="49" charset="0"/>
                <a:cs typeface="Courier New" pitchFamily="49" charset="0"/>
              </a:rPr>
              <a:t>setup(</a:t>
            </a:r>
          </a:p>
          <a:p>
            <a:pPr lvl="1">
              <a:spcBef>
                <a:spcPct val="0"/>
              </a:spcBef>
            </a:pPr>
            <a:r>
              <a:rPr lang="en-GB" dirty="0">
                <a:latin typeface="Courier New" pitchFamily="49" charset="0"/>
                <a:cs typeface="Courier New" pitchFamily="49" charset="0"/>
              </a:rPr>
              <a:t>    name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r>
              <a:rPr lang="en-GB" dirty="0" err="1">
                <a:latin typeface="Courier New" pitchFamily="49" charset="0"/>
                <a:cs typeface="Courier New" pitchFamily="49" charset="0"/>
              </a:rPr>
              <a:t>py_modules</a:t>
            </a:r>
            <a:r>
              <a:rPr lang="en-GB" dirty="0">
                <a:latin typeface="Courier New" pitchFamily="49" charset="0"/>
                <a:cs typeface="Courier New" pitchFamily="49" charset="0"/>
              </a:rPr>
              <a:t> = ['</a:t>
            </a:r>
            <a:r>
              <a:rPr lang="en-GB" i="1" dirty="0" err="1">
                <a:cs typeface="Courier New" pitchFamily="49" charset="0"/>
              </a:rPr>
              <a:t>modulename</a:t>
            </a:r>
            <a:r>
              <a:rPr lang="en-GB" dirty="0">
                <a:latin typeface="Courier New" pitchFamily="49" charset="0"/>
                <a:cs typeface="Courier New" pitchFamily="49" charset="0"/>
              </a:rPr>
              <a:t>'],</a:t>
            </a:r>
          </a:p>
          <a:p>
            <a:pPr lvl="1">
              <a:spcBef>
                <a:spcPct val="0"/>
              </a:spcBef>
            </a:pPr>
            <a:r>
              <a:rPr lang="en-GB" dirty="0">
                <a:latin typeface="Courier New" pitchFamily="49" charset="0"/>
                <a:cs typeface="Courier New" pitchFamily="49" charset="0"/>
              </a:rPr>
              <a:t>    )</a:t>
            </a:r>
          </a:p>
          <a:p>
            <a:r>
              <a:rPr lang="en-GB" dirty="0"/>
              <a:t>The default version number is 0.0.0, so it is probably best to set a version number as well.</a:t>
            </a:r>
          </a:p>
          <a:p>
            <a:endParaRPr lang="en-GB" dirty="0"/>
          </a:p>
        </p:txBody>
      </p:sp>
    </p:spTree>
    <p:extLst>
      <p:ext uri="{BB962C8B-B14F-4D97-AF65-F5344CB8AC3E}">
        <p14:creationId xmlns:p14="http://schemas.microsoft.com/office/powerpoint/2010/main" val="338663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modules we’ve used so far come </a:t>
            </a:r>
            <a:r>
              <a:rPr lang="en-GB" b="1" dirty="0"/>
              <a:t>bundled with Python</a:t>
            </a:r>
            <a:r>
              <a:rPr lang="en-GB" dirty="0"/>
              <a:t> and behave like built-in parts of the language.</a:t>
            </a:r>
          </a:p>
          <a:p>
            <a:br>
              <a:rPr lang="en-GB" dirty="0"/>
            </a:br>
            <a:r>
              <a:rPr lang="en-GB" dirty="0"/>
              <a:t>While built-ins aren’t stored as separate files, most other modules are — each represented by its own </a:t>
            </a:r>
            <a:r>
              <a:rPr lang="en-GB" b="1" dirty="0"/>
              <a:t>independent Python file</a:t>
            </a:r>
            <a:r>
              <a:rPr lang="en-GB" dirty="0"/>
              <a:t>.</a:t>
            </a:r>
          </a:p>
          <a:p>
            <a:endParaRPr lang="en-GB" dirty="0"/>
          </a:p>
          <a:p>
            <a:r>
              <a:rPr lang="en-GB" dirty="0"/>
              <a:t>When a module is loaded, Python compiles it once and saves the </a:t>
            </a:r>
            <a:r>
              <a:rPr lang="en-GB" b="1" dirty="0"/>
              <a:t>bytecode</a:t>
            </a:r>
            <a:r>
              <a:rPr lang="en-GB" dirty="0"/>
              <a:t> to a file in the </a:t>
            </a:r>
            <a:r>
              <a:rPr lang="en-GB" b="1" dirty="0"/>
              <a:t>__</a:t>
            </a:r>
            <a:r>
              <a:rPr lang="en-GB" b="1" dirty="0" err="1"/>
              <a:t>pycache</a:t>
            </a:r>
            <a:r>
              <a:rPr lang="en-GB" b="1" dirty="0"/>
              <a:t>__</a:t>
            </a:r>
            <a:r>
              <a:rPr lang="en-GB" dirty="0"/>
              <a:t> directory. From Python 3.2 onward, the compiled filename also includes the Python version, for example,</a:t>
            </a:r>
            <a:br>
              <a:rPr lang="en-GB" dirty="0"/>
            </a:br>
            <a:r>
              <a:rPr lang="en-GB" dirty="0"/>
              <a:t>abc.cpython-32.pyc, to prevent conflicts when multiple versions are installed.</a:t>
            </a:r>
          </a:p>
          <a:p>
            <a:endParaRPr lang="en-GB" dirty="0"/>
          </a:p>
          <a:p>
            <a:r>
              <a:rPr lang="en-GB" dirty="0"/>
              <a:t>Bytecode files (.</a:t>
            </a:r>
            <a:r>
              <a:rPr lang="en-GB" dirty="0" err="1"/>
              <a:t>pyc</a:t>
            </a:r>
            <a:r>
              <a:rPr lang="en-GB" dirty="0"/>
              <a:t>) aren’t always portable across systems or Python releases.</a:t>
            </a:r>
            <a:br>
              <a:rPr lang="en-GB" dirty="0"/>
            </a:br>
            <a:endParaRPr lang="en-GB" dirty="0"/>
          </a:p>
          <a:p>
            <a:r>
              <a:rPr lang="en-GB" dirty="0"/>
              <a:t>Each contains a </a:t>
            </a:r>
            <a:r>
              <a:rPr lang="en-GB" b="1" dirty="0"/>
              <a:t>“magic number”</a:t>
            </a:r>
            <a:r>
              <a:rPr lang="en-GB" dirty="0"/>
              <a:t> identifying the version it was built for, so incompatible files are automatically recompiled. For this reason, packaged modules should always include the original source (.</a:t>
            </a:r>
            <a:r>
              <a:rPr lang="en-GB" dirty="0" err="1"/>
              <a:t>py</a:t>
            </a:r>
            <a:r>
              <a:rPr lang="en-GB" dirty="0"/>
              <a:t>) files.</a:t>
            </a:r>
          </a:p>
          <a:p>
            <a:endParaRPr lang="en-GB" dirty="0"/>
          </a:p>
          <a:p>
            <a:r>
              <a:rPr lang="en-GB" dirty="0"/>
              <a:t>Modules written as </a:t>
            </a:r>
            <a:r>
              <a:rPr lang="en-GB" b="1" dirty="0"/>
              <a:t>C extensions</a:t>
            </a:r>
            <a:r>
              <a:rPr lang="en-GB" dirty="0"/>
              <a:t> are stored as platform-specific binaries: </a:t>
            </a:r>
            <a:r>
              <a:rPr lang="en-GB" b="1" dirty="0"/>
              <a:t>.</a:t>
            </a:r>
            <a:r>
              <a:rPr lang="en-GB" b="1" dirty="0" err="1"/>
              <a:t>pyd</a:t>
            </a:r>
            <a:r>
              <a:rPr lang="en-GB" dirty="0"/>
              <a:t> on Windows or </a:t>
            </a:r>
            <a:r>
              <a:rPr lang="en-GB" b="1" dirty="0"/>
              <a:t>.so</a:t>
            </a:r>
            <a:r>
              <a:rPr lang="en-GB" dirty="0"/>
              <a:t> on Linux/UNIX.</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91335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a:t>
            </a:r>
            <a:r>
              <a:rPr lang="en-GB" b="1" dirty="0"/>
              <a:t>Python module</a:t>
            </a:r>
            <a:r>
              <a:rPr lang="en-GB" dirty="0"/>
              <a:t> is similar to a </a:t>
            </a:r>
            <a:r>
              <a:rPr lang="en-GB" b="1" dirty="0"/>
              <a:t>source file</a:t>
            </a:r>
            <a:r>
              <a:rPr lang="en-GB" dirty="0"/>
              <a:t> or </a:t>
            </a:r>
            <a:r>
              <a:rPr lang="en-GB" b="1" dirty="0"/>
              <a:t>DLL</a:t>
            </a:r>
            <a:r>
              <a:rPr lang="en-GB" dirty="0"/>
              <a:t> in C or C++, but it offers more flexibility and structure.</a:t>
            </a:r>
          </a:p>
          <a:p>
            <a:endParaRPr lang="en-GB" dirty="0"/>
          </a:p>
          <a:p>
            <a:pPr marL="171450" indent="-171450">
              <a:buFont typeface="Arial" panose="020B0604020202020204" pitchFamily="34" charset="0"/>
              <a:buChar char="•"/>
            </a:pPr>
            <a:r>
              <a:rPr lang="en-GB" dirty="0"/>
              <a:t>Variables can be </a:t>
            </a:r>
            <a:r>
              <a:rPr lang="en-GB" b="1" dirty="0"/>
              <a:t>local</a:t>
            </a:r>
            <a:r>
              <a:rPr lang="en-GB" dirty="0"/>
              <a:t> to the module.</a:t>
            </a:r>
          </a:p>
          <a:p>
            <a:pPr marL="171450" indent="-171450">
              <a:buFont typeface="Arial" panose="020B0604020202020204" pitchFamily="34" charset="0"/>
              <a:buChar char="•"/>
            </a:pPr>
            <a:r>
              <a:rPr lang="en-GB" dirty="0"/>
              <a:t>Packages maintain an </a:t>
            </a:r>
            <a:r>
              <a:rPr lang="en-GB" b="1" dirty="0"/>
              <a:t>independent namespace</a:t>
            </a:r>
            <a:r>
              <a:rPr lang="en-GB" dirty="0"/>
              <a:t>, avoiding naming conflicts.</a:t>
            </a:r>
          </a:p>
          <a:p>
            <a:pPr marL="171450" indent="-171450">
              <a:buFont typeface="Arial" panose="020B0604020202020204" pitchFamily="34" charset="0"/>
              <a:buChar char="•"/>
            </a:pPr>
            <a:r>
              <a:rPr lang="en-GB" dirty="0"/>
              <a:t>In object-oriented programming, a module can define a </a:t>
            </a:r>
            <a:r>
              <a:rPr lang="en-GB" b="1" dirty="0"/>
              <a:t>single class</a:t>
            </a:r>
            <a:r>
              <a:rPr lang="en-GB" dirty="0"/>
              <a:t> or a group of related classes.</a:t>
            </a:r>
          </a:p>
          <a:p>
            <a:endParaRPr lang="en-GB" dirty="0"/>
          </a:p>
          <a:p>
            <a:r>
              <a:rPr lang="en-GB" dirty="0"/>
              <a:t>The term </a:t>
            </a:r>
            <a:r>
              <a:rPr lang="en-GB" b="1" dirty="0"/>
              <a:t>package</a:t>
            </a:r>
            <a:r>
              <a:rPr lang="en-GB" dirty="0"/>
              <a:t> refers to a </a:t>
            </a:r>
            <a:r>
              <a:rPr lang="en-GB" b="1" dirty="0"/>
              <a:t>collection of modules</a:t>
            </a:r>
            <a:r>
              <a:rPr lang="en-GB" dirty="0"/>
              <a:t>, typically stored together in a directory on disk (or on a network).</a:t>
            </a:r>
          </a:p>
          <a:p>
            <a:endParaRPr lang="en-GB" dirty="0"/>
          </a:p>
          <a:p>
            <a:r>
              <a:rPr lang="en-GB" dirty="0"/>
              <a:t>Dividing an application into modules follows good </a:t>
            </a:r>
            <a:r>
              <a:rPr lang="en-GB" b="1" dirty="0"/>
              <a:t>structured programming principles</a:t>
            </a:r>
            <a:r>
              <a:rPr lang="en-GB" dirty="0"/>
              <a:t>, but the main motivation is </a:t>
            </a:r>
            <a:r>
              <a:rPr lang="en-GB" b="1" dirty="0"/>
              <a:t>code reuse</a:t>
            </a:r>
            <a:r>
              <a:rPr lang="en-GB" dirty="0"/>
              <a:t> — there’s no need to reinvent code that already exists and works well.</a:t>
            </a:r>
          </a:p>
        </p:txBody>
      </p:sp>
    </p:spTree>
    <p:extLst>
      <p:ext uri="{BB962C8B-B14F-4D97-AF65-F5344CB8AC3E}">
        <p14:creationId xmlns:p14="http://schemas.microsoft.com/office/powerpoint/2010/main" val="231718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directories searched for Python modules will vary depending on the platform and installation but always includes the current directory. Windows also has C:\Python3</a:t>
            </a:r>
            <a:r>
              <a:rPr lang="en-GB" i="1" dirty="0"/>
              <a:t>n</a:t>
            </a:r>
            <a:r>
              <a:rPr lang="en-GB" dirty="0"/>
              <a:t>\Lib\site-packages. To find the path used just print </a:t>
            </a:r>
            <a:r>
              <a:rPr lang="en-GB" b="1" dirty="0" err="1">
                <a:latin typeface="Courier New" pitchFamily="49" charset="0"/>
              </a:rPr>
              <a:t>sys.path</a:t>
            </a:r>
            <a:r>
              <a:rPr lang="en-GB" dirty="0"/>
              <a:t>.  </a:t>
            </a:r>
          </a:p>
          <a:p>
            <a:r>
              <a:rPr lang="en-GB" dirty="0"/>
              <a:t>To add a directory to the path, either use </a:t>
            </a:r>
            <a:r>
              <a:rPr lang="en-GB" b="1" dirty="0" err="1">
                <a:latin typeface="Courier New" pitchFamily="49" charset="0"/>
              </a:rPr>
              <a:t>sys.path.append</a:t>
            </a:r>
            <a:r>
              <a:rPr lang="en-GB" dirty="0"/>
              <a:t>, or the environment variable </a:t>
            </a:r>
            <a:r>
              <a:rPr lang="en-GB" b="1" dirty="0">
                <a:latin typeface="Courier New" pitchFamily="49" charset="0"/>
              </a:rPr>
              <a:t>PYTHONPATH</a:t>
            </a:r>
            <a:r>
              <a:rPr lang="en-GB" dirty="0"/>
              <a:t>.  </a:t>
            </a:r>
          </a:p>
          <a:p>
            <a:endParaRPr lang="en-GB" dirty="0"/>
          </a:p>
          <a:p>
            <a:r>
              <a:rPr lang="en-GB" dirty="0"/>
              <a:t>Note that either directory separator (/ or \\) may be used on Windows.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31511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We’ve already covered the basics of </a:t>
            </a:r>
            <a:r>
              <a:rPr lang="en-GB" b="1" dirty="0"/>
              <a:t>importing modules,</a:t>
            </a:r>
            <a:r>
              <a:rPr lang="en-GB" dirty="0"/>
              <a:t> and it’s hard to write any meaningful Python program without using </a:t>
            </a:r>
            <a:r>
              <a:rPr lang="en-GB" sz="1200" kern="1200" dirty="0">
                <a:solidFill>
                  <a:schemeClr val="tx1"/>
                </a:solidFill>
                <a:latin typeface="+mn-lt"/>
                <a:ea typeface="+mn-ea"/>
                <a:cs typeface="+mn-cs"/>
              </a:rPr>
              <a:t>import</a:t>
            </a:r>
            <a:r>
              <a:rPr lang="en-GB" dirty="0"/>
              <a:t>.</a:t>
            </a:r>
            <a:br>
              <a:rPr lang="en-GB" dirty="0"/>
            </a:br>
            <a:r>
              <a:rPr lang="en-GB" dirty="0"/>
              <a:t>Here are a few additional points:</a:t>
            </a:r>
          </a:p>
          <a:p>
            <a:endParaRPr lang="en-GB" dirty="0"/>
          </a:p>
          <a:p>
            <a:r>
              <a:rPr lang="en-GB" dirty="0"/>
              <a:t>The </a:t>
            </a:r>
            <a:r>
              <a:rPr lang="en-GB" b="1" dirty="0"/>
              <a:t>module name is case-sensitive</a:t>
            </a:r>
            <a:r>
              <a:rPr lang="en-GB" dirty="0"/>
              <a:t> and must exactly match the file name.</a:t>
            </a:r>
            <a:br>
              <a:rPr lang="en-GB" dirty="0"/>
            </a:br>
            <a:r>
              <a:rPr lang="en-GB" dirty="0"/>
              <a:t>Even on </a:t>
            </a:r>
            <a:r>
              <a:rPr lang="en-GB" b="1" dirty="0"/>
              <a:t>Windows</a:t>
            </a:r>
            <a:r>
              <a:rPr lang="en-GB" dirty="0"/>
              <a:t>, this applies unless the environment variable </a:t>
            </a:r>
            <a:r>
              <a:rPr lang="en-GB" sz="1200" b="1" kern="1200" dirty="0">
                <a:solidFill>
                  <a:schemeClr val="tx1"/>
                </a:solidFill>
                <a:latin typeface="+mn-lt"/>
                <a:ea typeface="+mn-ea"/>
                <a:cs typeface="+mn-cs"/>
              </a:rPr>
              <a:t>PYTHONCASEOK</a:t>
            </a:r>
            <a:r>
              <a:rPr lang="en-GB" dirty="0"/>
              <a:t> is set.</a:t>
            </a:r>
          </a:p>
          <a:p>
            <a:endParaRPr lang="en-GB" dirty="0"/>
          </a:p>
          <a:p>
            <a:r>
              <a:rPr lang="en-GB" dirty="0"/>
              <a:t>You can assign an </a:t>
            </a:r>
            <a:r>
              <a:rPr lang="en-GB" b="1" dirty="0"/>
              <a:t>alias</a:t>
            </a:r>
            <a:r>
              <a:rPr lang="en-GB" dirty="0"/>
              <a:t> when importing a module, a common and convenient practice.</a:t>
            </a:r>
          </a:p>
          <a:p>
            <a:endParaRPr lang="en-GB" dirty="0"/>
          </a:p>
          <a:p>
            <a:r>
              <a:rPr lang="en-GB" dirty="0"/>
              <a:t>If a module has already been loaded, you can </a:t>
            </a:r>
            <a:r>
              <a:rPr lang="en-GB" b="1" dirty="0"/>
              <a:t>reload</a:t>
            </a:r>
            <a:r>
              <a:rPr lang="en-GB" dirty="0"/>
              <a:t> it using </a:t>
            </a:r>
            <a:r>
              <a:rPr lang="en-GB" sz="1200" b="1" kern="1200" dirty="0" err="1">
                <a:solidFill>
                  <a:schemeClr val="tx1"/>
                </a:solidFill>
                <a:latin typeface="+mn-lt"/>
                <a:ea typeface="+mn-ea"/>
                <a:cs typeface="+mn-cs"/>
              </a:rPr>
              <a:t>importlib.reload</a:t>
            </a:r>
            <a:r>
              <a:rPr lang="en-GB" sz="1200" b="1" kern="1200" dirty="0">
                <a:solidFill>
                  <a:schemeClr val="tx1"/>
                </a:solidFill>
                <a:latin typeface="+mn-lt"/>
                <a:ea typeface="+mn-ea"/>
                <a:cs typeface="+mn-cs"/>
              </a:rPr>
              <a:t>()</a:t>
            </a:r>
            <a:r>
              <a:rPr lang="en-GB" dirty="0"/>
              <a:t> from the </a:t>
            </a:r>
            <a:r>
              <a:rPr lang="en-GB" sz="1200" kern="1200" dirty="0" err="1">
                <a:solidFill>
                  <a:schemeClr val="tx1"/>
                </a:solidFill>
                <a:latin typeface="+mn-lt"/>
                <a:ea typeface="+mn-ea"/>
                <a:cs typeface="+mn-cs"/>
              </a:rPr>
              <a:t>importlib</a:t>
            </a:r>
            <a:r>
              <a:rPr lang="en-GB" dirty="0"/>
              <a:t> module.</a:t>
            </a:r>
            <a:br>
              <a:rPr lang="en-GB" dirty="0"/>
            </a:br>
            <a:endParaRPr lang="en-GB" dirty="0"/>
          </a:p>
          <a:p>
            <a:r>
              <a:rPr lang="en-GB" dirty="0"/>
              <a:t>This is particularly useful during development when modules are being updated programmatically.</a:t>
            </a:r>
          </a:p>
          <a:p>
            <a:endParaRPr lang="en-GB" dirty="0"/>
          </a:p>
        </p:txBody>
      </p:sp>
    </p:spTree>
    <p:extLst>
      <p:ext uri="{BB962C8B-B14F-4D97-AF65-F5344CB8AC3E}">
        <p14:creationId xmlns:p14="http://schemas.microsoft.com/office/powerpoint/2010/main" val="84418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Specifying the name of the module for each function call can be tedious, so we can import all the external names on the module into our own namespace. The problem is that this can lead to "Namespace pollution", so instead, we can specify exactly which names to import.</a:t>
            </a:r>
          </a:p>
          <a:p>
            <a:endParaRPr lang="en-GB" dirty="0"/>
          </a:p>
          <a:p>
            <a:r>
              <a:rPr lang="en-GB" dirty="0"/>
              <a:t>If those names clash with existing names within the program (</a:t>
            </a:r>
            <a:r>
              <a:rPr lang="en-GB" i="1" dirty="0"/>
              <a:t>name collisions</a:t>
            </a:r>
            <a:r>
              <a:rPr lang="en-GB" dirty="0"/>
              <a:t>), then we can assign aliases to individual names. However, it can then get very difficult to track back which names belong to which module, so choose your aliases carefully!</a:t>
            </a:r>
          </a:p>
          <a:p>
            <a:endParaRPr lang="en-GB" dirty="0"/>
          </a:p>
          <a:p>
            <a:r>
              <a:rPr lang="en-GB" dirty="0"/>
              <a:t>Note that we can only import public names, that is those not prefixed with an underscore, or those specified in </a:t>
            </a:r>
            <a:r>
              <a:rPr lang="en-GB" b="1" dirty="0">
                <a:latin typeface="Courier New" pitchFamily="49" charset="0"/>
                <a:cs typeface="Courier New" pitchFamily="49" charset="0"/>
              </a:rPr>
              <a:t>__all__</a:t>
            </a:r>
            <a:r>
              <a:rPr lang="en-GB" dirty="0"/>
              <a:t>.</a:t>
            </a:r>
          </a:p>
        </p:txBody>
      </p:sp>
    </p:spTree>
    <p:extLst>
      <p:ext uri="{BB962C8B-B14F-4D97-AF65-F5344CB8AC3E}">
        <p14:creationId xmlns:p14="http://schemas.microsoft.com/office/powerpoint/2010/main" val="19288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A module in Python required no special header or delimiter in the file - any Python code file can be a module. The module can be without a "main", or a #! line and execute access (on UNIX), but see later when we discuss testing. </a:t>
            </a:r>
          </a:p>
          <a:p>
            <a:endParaRPr lang="en-GB" dirty="0"/>
          </a:p>
          <a:p>
            <a:r>
              <a:rPr lang="en-GB" dirty="0"/>
              <a:t>A single underscore prefix means that the name is not exported from a module, unless  </a:t>
            </a:r>
            <a:r>
              <a:rPr lang="en-GB" b="1" dirty="0">
                <a:latin typeface="Courier New" pitchFamily="49" charset="0"/>
              </a:rPr>
              <a:t>__all__</a:t>
            </a:r>
            <a:r>
              <a:rPr lang="en-GB" dirty="0"/>
              <a:t> is specified in the package </a:t>
            </a:r>
            <a:r>
              <a:rPr lang="en-GB" b="1" dirty="0">
                <a:latin typeface="Courier New" pitchFamily="49" charset="0"/>
              </a:rPr>
              <a:t>__init__.py</a:t>
            </a:r>
            <a:r>
              <a:rPr lang="en-GB" dirty="0"/>
              <a:t> file, in which case only those names will be exported. Names with two leading underscores are mangled, and so localised.</a:t>
            </a:r>
          </a:p>
        </p:txBody>
      </p:sp>
    </p:spTree>
    <p:extLst>
      <p:ext uri="{BB962C8B-B14F-4D97-AF65-F5344CB8AC3E}">
        <p14:creationId xmlns:p14="http://schemas.microsoft.com/office/powerpoint/2010/main" val="362522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Rot="1" noChangeAspect="1" noChangeArrowheads="1" noTextEdit="1"/>
          </p:cNvSpPr>
          <p:nvPr>
            <p:ph type="sldImg"/>
          </p:nvPr>
        </p:nvSpPr>
        <p:spPr>
          <a:ln/>
        </p:spPr>
      </p:sp>
      <p:sp>
        <p:nvSpPr>
          <p:cNvPr id="24582"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Python, a module is the file itself, and a package is a group of modules in a directory (or folder, if you prefer). The directory itself is the package which may or may not contain a file called </a:t>
            </a:r>
            <a:r>
              <a:rPr lang="en-GB" b="1" dirty="0"/>
              <a:t>__init__.py</a:t>
            </a:r>
            <a:r>
              <a:rPr lang="en-GB" dirty="0"/>
              <a:t> . </a:t>
            </a:r>
          </a:p>
          <a:p>
            <a:endParaRPr lang="en-GB" dirty="0"/>
          </a:p>
          <a:p>
            <a:r>
              <a:rPr lang="en-GB" dirty="0"/>
              <a:t>If the directory does contain a __init__.py file it is known as a </a:t>
            </a:r>
            <a:r>
              <a:rPr lang="en-GB" i="1" dirty="0"/>
              <a:t>Regular package</a:t>
            </a:r>
            <a:r>
              <a:rPr lang="en-GB" dirty="0"/>
              <a:t>. The file is often empty or may just have a comment in it. It can also have a huge amount of code in it, depending on the whim of the author. One of the more useful attributes which can optionally be set  is </a:t>
            </a:r>
            <a:r>
              <a:rPr lang="en-GB" b="1" dirty="0">
                <a:cs typeface="Courier New" pitchFamily="49" charset="0"/>
              </a:rPr>
              <a:t>__all__</a:t>
            </a:r>
            <a:r>
              <a:rPr lang="en-GB" dirty="0"/>
              <a:t>, which gives a list of the public elements of the package.</a:t>
            </a:r>
          </a:p>
          <a:p>
            <a:endParaRPr lang="en-GB" dirty="0"/>
          </a:p>
          <a:p>
            <a:r>
              <a:rPr lang="en-GB" dirty="0"/>
              <a:t>From Python 3.3, </a:t>
            </a:r>
            <a:r>
              <a:rPr lang="en-GB" i="1" dirty="0"/>
              <a:t>Namespace packages</a:t>
            </a:r>
            <a:r>
              <a:rPr lang="en-GB" dirty="0"/>
              <a:t> were introduced. These don't have __init__.py file. </a:t>
            </a:r>
          </a:p>
        </p:txBody>
      </p:sp>
    </p:spTree>
    <p:extLst>
      <p:ext uri="{BB962C8B-B14F-4D97-AF65-F5344CB8AC3E}">
        <p14:creationId xmlns:p14="http://schemas.microsoft.com/office/powerpoint/2010/main" val="450580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0.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5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9.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5.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1.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7.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4.xml"/><Relationship Id="rId4" Type="http://schemas.openxmlformats.org/officeDocument/2006/relationships/image" Target="../media/image56.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2.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8.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u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E136423-E500-F92E-56A6-33E4AD79D24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709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56812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55904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79611298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10.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7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1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71.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1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71.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1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1.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1.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image" Target="../media/image71.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theme" Target="../theme/theme18.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6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 id="2147483970"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 id="21474838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10 – Modules and Packages</a:t>
            </a:r>
          </a:p>
        </p:txBody>
      </p:sp>
      <p:sp>
        <p:nvSpPr>
          <p:cNvPr id="2" name="Subtitle 1">
            <a:extLst>
              <a:ext uri="{FF2B5EF4-FFF2-40B4-BE49-F238E27FC236}">
                <a16:creationId xmlns:a16="http://schemas.microsoft.com/office/drawing/2014/main" id="{0DDEF0E6-B4D8-2582-40E6-3F02A6A8406E}"/>
              </a:ext>
            </a:extLst>
          </p:cNvPr>
          <p:cNvSpPr>
            <a:spLocks noGrp="1"/>
          </p:cNvSpPr>
          <p:nvPr>
            <p:ph type="subTitle" idx="1"/>
          </p:nvPr>
        </p:nvSpPr>
        <p:spPr/>
        <p:txBody>
          <a:bodyPr/>
          <a:lstStyle/>
          <a:p>
            <a:endParaRPr lang="en-GB"/>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128968470"/>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10: Regular Expressions</a:t>
                      </a:r>
                      <a:endParaRPr lang="en-GB" sz="1800" baseline="0" dirty="0">
                        <a:solidFill>
                          <a:schemeClr val="tx1"/>
                        </a:solidFill>
                      </a:endParaRPr>
                    </a:p>
                  </a:txBody>
                  <a:tcPr>
                    <a:solidFill>
                      <a:srgbClr val="FC5B6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11: Object Oriented Programming (OOP)</a:t>
                      </a:r>
                    </a:p>
                  </a:txBody>
                  <a:tcPr>
                    <a:solidFill>
                      <a:schemeClr val="accent4">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12: Error Handling and Exceptions</a:t>
                      </a:r>
                    </a:p>
                  </a:txBody>
                  <a:tcPr>
                    <a:solidFill>
                      <a:schemeClr val="accent4">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1849-F7E3-501C-89A9-54CB0C2ECBFE}"/>
              </a:ext>
            </a:extLst>
          </p:cNvPr>
          <p:cNvSpPr>
            <a:spLocks noGrp="1"/>
          </p:cNvSpPr>
          <p:nvPr>
            <p:ph type="ctrTitle"/>
          </p:nvPr>
        </p:nvSpPr>
        <p:spPr/>
        <p:txBody>
          <a:bodyPr/>
          <a:lstStyle/>
          <a:p>
            <a:r>
              <a:rPr lang="en-GB" dirty="0"/>
              <a:t>Regular Packages</a:t>
            </a:r>
          </a:p>
        </p:txBody>
      </p:sp>
      <p:sp>
        <p:nvSpPr>
          <p:cNvPr id="3" name="Text Placeholder 2">
            <a:extLst>
              <a:ext uri="{FF2B5EF4-FFF2-40B4-BE49-F238E27FC236}">
                <a16:creationId xmlns:a16="http://schemas.microsoft.com/office/drawing/2014/main" id="{EF1A1A4B-42DA-7C96-8FC0-E1278C6B34EB}"/>
              </a:ext>
            </a:extLst>
          </p:cNvPr>
          <p:cNvSpPr>
            <a:spLocks noGrp="1"/>
          </p:cNvSpPr>
          <p:nvPr>
            <p:ph sz="quarter" idx="4"/>
          </p:nvPr>
        </p:nvSpPr>
        <p:spPr>
          <a:xfrm>
            <a:off x="443922" y="1733108"/>
            <a:ext cx="7265173" cy="4348715"/>
          </a:xfrm>
        </p:spPr>
        <p:txBody>
          <a:bodyPr/>
          <a:lstStyle/>
          <a:p>
            <a:pPr marL="0" lvl="1" indent="0">
              <a:buNone/>
            </a:pPr>
            <a:r>
              <a:rPr lang="en-GB" b="1" dirty="0"/>
              <a:t>A directory which contains an __init__.py file is a Regular Package. </a:t>
            </a:r>
          </a:p>
          <a:p>
            <a:pPr marL="0" lvl="1" indent="0">
              <a:buNone/>
            </a:pPr>
            <a:r>
              <a:rPr lang="en-GB" b="1" dirty="0"/>
              <a:t>The __init__.py file:</a:t>
            </a:r>
          </a:p>
          <a:p>
            <a:pPr marL="285750" lvl="1" indent="-285750"/>
            <a:r>
              <a:rPr lang="en-GB" dirty="0"/>
              <a:t>Can be empty or contain initialization code</a:t>
            </a:r>
          </a:p>
          <a:p>
            <a:pPr marL="285750" lvl="1" indent="-285750"/>
            <a:r>
              <a:rPr lang="en-GB" dirty="0"/>
              <a:t>Runs when the package is first imported</a:t>
            </a:r>
          </a:p>
          <a:p>
            <a:pPr marL="285750" lvl="1" indent="-285750"/>
            <a:r>
              <a:rPr lang="en-GB" dirty="0"/>
              <a:t>Can define what gets imported when someone does from package import *</a:t>
            </a:r>
          </a:p>
          <a:p>
            <a:pPr marL="285750" lvl="1" indent="-285750"/>
            <a:r>
              <a:rPr lang="en-GB" dirty="0"/>
              <a:t>Can contain package-level variables, functions, or classes</a:t>
            </a:r>
          </a:p>
          <a:p>
            <a:pPr marL="285750" lvl="1" indent="-285750"/>
            <a:r>
              <a:rPr lang="en-GB" dirty="0"/>
              <a:t>Makes the package's structure explicit</a:t>
            </a:r>
          </a:p>
        </p:txBody>
      </p:sp>
      <p:sp>
        <p:nvSpPr>
          <p:cNvPr id="7" name="TextBox 6">
            <a:extLst>
              <a:ext uri="{FF2B5EF4-FFF2-40B4-BE49-F238E27FC236}">
                <a16:creationId xmlns:a16="http://schemas.microsoft.com/office/drawing/2014/main" id="{694C3410-2487-DBF2-E0AD-FF13580B1AA1}"/>
              </a:ext>
            </a:extLst>
          </p:cNvPr>
          <p:cNvSpPr txBox="1"/>
          <p:nvPr/>
        </p:nvSpPr>
        <p:spPr>
          <a:xfrm>
            <a:off x="7819544" y="1876140"/>
            <a:ext cx="3091937" cy="2031325"/>
          </a:xfrm>
          <a:prstGeom prst="rect">
            <a:avLst/>
          </a:prstGeom>
          <a:solidFill>
            <a:schemeClr val="tx1"/>
          </a:solidFill>
        </p:spPr>
        <p:txBody>
          <a:bodyPr wrap="square">
            <a:spAutoFit/>
          </a:bodyPr>
          <a:lstStyle/>
          <a:p>
            <a:r>
              <a:rPr lang="en-GB" dirty="0" err="1">
                <a:solidFill>
                  <a:schemeClr val="bg1"/>
                </a:solidFill>
                <a:latin typeface="Consolas" panose="020B0609020204030204" pitchFamily="49" charset="0"/>
              </a:rPr>
              <a:t>mypackage</a:t>
            </a:r>
            <a:r>
              <a:rPr lang="en-GB" dirty="0">
                <a:solidFill>
                  <a:schemeClr val="bg1"/>
                </a:solidFill>
                <a:latin typeface="Consolas" panose="020B0609020204030204" pitchFamily="49" charset="0"/>
              </a:rPr>
              <a:t>/</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module1.py </a:t>
            </a:r>
          </a:p>
          <a:p>
            <a:r>
              <a:rPr lang="en-GB" dirty="0">
                <a:solidFill>
                  <a:schemeClr val="bg1"/>
                </a:solidFill>
                <a:latin typeface="Consolas" panose="020B0609020204030204" pitchFamily="49" charset="0"/>
              </a:rPr>
              <a:t>  module2.py </a:t>
            </a:r>
          </a:p>
          <a:p>
            <a:r>
              <a:rPr lang="en-GB" dirty="0">
                <a:solidFill>
                  <a:schemeClr val="bg1"/>
                </a:solidFill>
                <a:latin typeface="Consolas" panose="020B0609020204030204" pitchFamily="49" charset="0"/>
              </a:rPr>
              <a:t>  subpackage/ </a:t>
            </a:r>
          </a:p>
          <a:p>
            <a:r>
              <a:rPr lang="en-GB" dirty="0">
                <a:solidFill>
                  <a:schemeClr val="bg1"/>
                </a:solidFill>
                <a:latin typeface="Consolas" panose="020B0609020204030204" pitchFamily="49" charset="0"/>
              </a:rPr>
              <a:t>    __init__.py </a:t>
            </a:r>
          </a:p>
          <a:p>
            <a:r>
              <a:rPr lang="en-GB" dirty="0">
                <a:solidFill>
                  <a:schemeClr val="bg1"/>
                </a:solidFill>
                <a:latin typeface="Consolas" panose="020B0609020204030204" pitchFamily="49" charset="0"/>
              </a:rPr>
              <a:t>    submodule.py</a:t>
            </a:r>
          </a:p>
        </p:txBody>
      </p:sp>
      <p:sp>
        <p:nvSpPr>
          <p:cNvPr id="5" name="TextBox 3">
            <a:extLst>
              <a:ext uri="{FF2B5EF4-FFF2-40B4-BE49-F238E27FC236}">
                <a16:creationId xmlns:a16="http://schemas.microsoft.com/office/drawing/2014/main" id="{4026ED27-D4FC-0BD8-C543-D00B398EDD0F}"/>
              </a:ext>
            </a:extLst>
          </p:cNvPr>
          <p:cNvSpPr txBox="1">
            <a:spLocks noChangeArrowheads="1"/>
          </p:cNvSpPr>
          <p:nvPr/>
        </p:nvSpPr>
        <p:spPr bwMode="auto">
          <a:xfrm>
            <a:off x="824756" y="4291024"/>
            <a:ext cx="4785284" cy="1323439"/>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 mypackage/__init__.py</a:t>
            </a:r>
          </a:p>
          <a:p>
            <a:pPr>
              <a:spcBef>
                <a:spcPct val="0"/>
              </a:spcBef>
            </a:pPr>
            <a:r>
              <a:rPr lang="en-GB" sz="1600" dirty="0">
                <a:solidFill>
                  <a:schemeClr val="bg1"/>
                </a:solidFill>
                <a:latin typeface="Consolas" panose="020B0609020204030204" pitchFamily="49" charset="0"/>
              </a:rPr>
              <a:t>from .module1 import </a:t>
            </a:r>
            <a:r>
              <a:rPr lang="en-GB" sz="1600" dirty="0" err="1">
                <a:solidFill>
                  <a:schemeClr val="bg1"/>
                </a:solidFill>
                <a:latin typeface="Consolas" panose="020B0609020204030204" pitchFamily="49" charset="0"/>
              </a:rPr>
              <a:t>important_function</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from .module2 import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__version__ = "1.0.0"</a:t>
            </a:r>
          </a:p>
          <a:p>
            <a:pPr>
              <a:spcBef>
                <a:spcPct val="0"/>
              </a:spcBef>
            </a:pPr>
            <a:r>
              <a:rPr lang="en-GB" sz="1600" dirty="0">
                <a:solidFill>
                  <a:schemeClr val="bg1"/>
                </a:solidFill>
                <a:latin typeface="Consolas" panose="020B0609020204030204" pitchFamily="49" charset="0"/>
              </a:rPr>
              <a:t>__all__ = ['</a:t>
            </a:r>
            <a:r>
              <a:rPr lang="en-GB" sz="1600" dirty="0" err="1">
                <a:solidFill>
                  <a:schemeClr val="bg1"/>
                </a:solidFill>
                <a:latin typeface="Consolas" panose="020B0609020204030204" pitchFamily="49" charset="0"/>
              </a:rPr>
              <a:t>important_function</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MyClass</a:t>
            </a:r>
            <a:endParaRPr lang="en-GB" sz="1600" dirty="0">
              <a:solidFill>
                <a:schemeClr val="bg1"/>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2C47A950-C320-3A0C-AF61-9E16E65F27BE}"/>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Tree>
    <p:extLst>
      <p:ext uri="{BB962C8B-B14F-4D97-AF65-F5344CB8AC3E}">
        <p14:creationId xmlns:p14="http://schemas.microsoft.com/office/powerpoint/2010/main" val="403503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5B3-23E9-E05B-3783-E83E1EB94C26}"/>
              </a:ext>
            </a:extLst>
          </p:cNvPr>
          <p:cNvSpPr>
            <a:spLocks noGrp="1"/>
          </p:cNvSpPr>
          <p:nvPr>
            <p:ph type="ctrTitle"/>
          </p:nvPr>
        </p:nvSpPr>
        <p:spPr/>
        <p:txBody>
          <a:bodyPr/>
          <a:lstStyle/>
          <a:p>
            <a:r>
              <a:rPr lang="en-GB" dirty="0"/>
              <a:t>Namespace Packages</a:t>
            </a:r>
          </a:p>
        </p:txBody>
      </p:sp>
      <p:sp>
        <p:nvSpPr>
          <p:cNvPr id="6" name="Text Placeholder 5">
            <a:extLst>
              <a:ext uri="{FF2B5EF4-FFF2-40B4-BE49-F238E27FC236}">
                <a16:creationId xmlns:a16="http://schemas.microsoft.com/office/drawing/2014/main" id="{525C45DC-E27C-D7DF-6BE9-0DC7987DB6F1}"/>
              </a:ext>
            </a:extLst>
          </p:cNvPr>
          <p:cNvSpPr>
            <a:spLocks noGrp="1"/>
          </p:cNvSpPr>
          <p:nvPr>
            <p:ph type="body" sz="quarter" idx="14"/>
          </p:nvPr>
        </p:nvSpPr>
        <p:spPr>
          <a:xfrm>
            <a:off x="443921" y="1581948"/>
            <a:ext cx="7887279" cy="4212566"/>
          </a:xfrm>
        </p:spPr>
        <p:txBody>
          <a:bodyPr/>
          <a:lstStyle/>
          <a:p>
            <a:r>
              <a:rPr lang="en-GB" b="1" dirty="0"/>
              <a:t>Directories without __init__.py are Namespace Packages. </a:t>
            </a:r>
          </a:p>
          <a:p>
            <a:r>
              <a:rPr lang="en-GB" b="1" dirty="0"/>
              <a:t>Advantages: </a:t>
            </a:r>
          </a:p>
          <a:p>
            <a:pPr marL="285750" indent="-285750">
              <a:buFont typeface="Arial" panose="020B0604020202020204" pitchFamily="34" charset="0"/>
              <a:buChar char="•"/>
            </a:pPr>
            <a:r>
              <a:rPr lang="en-GB" dirty="0"/>
              <a:t>Allow multiple directories with the same package name to be combined</a:t>
            </a:r>
          </a:p>
          <a:p>
            <a:pPr marL="285750" indent="-285750">
              <a:buFont typeface="Arial" panose="020B0604020202020204" pitchFamily="34" charset="0"/>
              <a:buChar char="•"/>
            </a:pPr>
            <a:r>
              <a:rPr lang="en-GB" dirty="0"/>
              <a:t>Don't run any initialization code</a:t>
            </a:r>
          </a:p>
          <a:p>
            <a:pPr marL="285750" indent="-285750">
              <a:buFont typeface="Arial" panose="020B0604020202020204" pitchFamily="34" charset="0"/>
              <a:buChar char="•"/>
            </a:pPr>
            <a:r>
              <a:rPr lang="en-GB" dirty="0"/>
              <a:t>Are useful for distributing parts of a package separately</a:t>
            </a:r>
          </a:p>
          <a:p>
            <a:pPr marL="285750" indent="-285750">
              <a:buFont typeface="Arial" panose="020B0604020202020204" pitchFamily="34" charset="0"/>
              <a:buChar char="•"/>
            </a:pPr>
            <a:r>
              <a:rPr lang="en-GB" dirty="0"/>
              <a:t>Enable more flexible package structures across different locations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Disadvantages</a:t>
            </a:r>
          </a:p>
          <a:p>
            <a:pPr marL="285750" indent="-285750">
              <a:buFont typeface="Arial" panose="020B0604020202020204" pitchFamily="34" charset="0"/>
              <a:buChar char="•"/>
            </a:pPr>
            <a:r>
              <a:rPr lang="en-GB" dirty="0"/>
              <a:t>No initialisation of code</a:t>
            </a:r>
          </a:p>
          <a:p>
            <a:pPr marL="285750" indent="-285750">
              <a:buFont typeface="Arial" panose="020B0604020202020204" pitchFamily="34" charset="0"/>
              <a:buChar char="•"/>
            </a:pPr>
            <a:r>
              <a:rPr lang="en-GB" dirty="0"/>
              <a:t>No __name__ attribute for the namespace</a:t>
            </a:r>
          </a:p>
          <a:p>
            <a:endParaRPr lang="en-GB" dirty="0"/>
          </a:p>
          <a:p>
            <a:endParaRPr lang="en-GB" dirty="0"/>
          </a:p>
        </p:txBody>
      </p:sp>
      <p:sp>
        <p:nvSpPr>
          <p:cNvPr id="7" name="TextBox 6">
            <a:extLst>
              <a:ext uri="{FF2B5EF4-FFF2-40B4-BE49-F238E27FC236}">
                <a16:creationId xmlns:a16="http://schemas.microsoft.com/office/drawing/2014/main" id="{94BBD5B7-DD59-FD62-A81A-CF654518A0F0}"/>
              </a:ext>
            </a:extLst>
          </p:cNvPr>
          <p:cNvSpPr txBox="1"/>
          <p:nvPr/>
        </p:nvSpPr>
        <p:spPr>
          <a:xfrm>
            <a:off x="830834" y="3985629"/>
            <a:ext cx="4743606" cy="1200329"/>
          </a:xfrm>
          <a:prstGeom prst="rect">
            <a:avLst/>
          </a:prstGeom>
          <a:solidFill>
            <a:schemeClr val="tx1"/>
          </a:solidFill>
          <a:ln>
            <a:solidFill>
              <a:schemeClr val="tx1"/>
            </a:solidFill>
          </a:ln>
        </p:spPr>
        <p:txBody>
          <a:bodyPr wrap="none" rtlCol="0">
            <a:spAutoFit/>
          </a:bodyPr>
          <a:lstStyle/>
          <a:p>
            <a:r>
              <a:rPr lang="en-GB" dirty="0" err="1">
                <a:solidFill>
                  <a:schemeClr val="bg1"/>
                </a:solidFill>
                <a:latin typeface="Consolas" panose="020B0609020204030204" pitchFamily="49" charset="0"/>
              </a:rPr>
              <a:t>sys.path.append</a:t>
            </a:r>
            <a:r>
              <a:rPr lang="en-GB" dirty="0">
                <a:solidFill>
                  <a:schemeClr val="bg1"/>
                </a:solidFill>
                <a:latin typeface="Consolas" panose="020B0609020204030204" pitchFamily="49" charset="0"/>
              </a:rPr>
              <a:t>('./</a:t>
            </a:r>
            <a:r>
              <a:rPr lang="en-GB" dirty="0" err="1">
                <a:solidFill>
                  <a:schemeClr val="bg1"/>
                </a:solidFill>
                <a:latin typeface="Consolas" panose="020B0609020204030204" pitchFamily="49" charset="0"/>
              </a:rPr>
              <a:t>date_packages</a:t>
            </a:r>
            <a:r>
              <a:rPr lang="en-GB" dirty="0">
                <a:solidFill>
                  <a:schemeClr val="bg1"/>
                </a:solidFill>
                <a:latin typeface="Consolas" panose="020B0609020204030204" pitchFamily="49" charset="0"/>
              </a:rPr>
              <a:t>')</a:t>
            </a:r>
          </a:p>
          <a:p>
            <a:r>
              <a:rPr lang="en-GB" dirty="0" err="1">
                <a:solidFill>
                  <a:schemeClr val="bg1"/>
                </a:solidFill>
                <a:latin typeface="Consolas" panose="020B0609020204030204" pitchFamily="49" charset="0"/>
              </a:rPr>
              <a:t>sys.path.append</a:t>
            </a:r>
            <a:r>
              <a:rPr lang="en-GB" dirty="0">
                <a:solidFill>
                  <a:schemeClr val="bg1"/>
                </a:solidFill>
                <a:latin typeface="Consolas" panose="020B0609020204030204" pitchFamily="49" charset="0"/>
              </a:rPr>
              <a:t>('./</a:t>
            </a:r>
            <a:r>
              <a:rPr lang="en-GB" dirty="0" err="1">
                <a:solidFill>
                  <a:schemeClr val="bg1"/>
                </a:solidFill>
                <a:latin typeface="Consolas" panose="020B0609020204030204" pitchFamily="49" charset="0"/>
              </a:rPr>
              <a:t>person_packages</a:t>
            </a:r>
            <a:r>
              <a:rPr lang="en-GB" dirty="0">
                <a:solidFill>
                  <a:schemeClr val="bg1"/>
                </a:solidFill>
                <a:latin typeface="Consolas" panose="020B0609020204030204" pitchFamily="49" charset="0"/>
              </a:rPr>
              <a:t>')</a:t>
            </a:r>
          </a:p>
          <a:p>
            <a:r>
              <a:rPr lang="en-GB" dirty="0">
                <a:solidFill>
                  <a:schemeClr val="bg1"/>
                </a:solidFill>
                <a:latin typeface="Consolas" panose="020B0609020204030204" pitchFamily="49" charset="0"/>
              </a:rPr>
              <a:t>from </a:t>
            </a:r>
            <a:r>
              <a:rPr lang="en-GB" b="1" dirty="0" err="1">
                <a:solidFill>
                  <a:schemeClr val="accent1"/>
                </a:solidFill>
                <a:latin typeface="Consolas" panose="020B0609020204030204" pitchFamily="49" charset="0"/>
              </a:rPr>
              <a:t>mynames</a:t>
            </a:r>
            <a:r>
              <a:rPr lang="en-GB" dirty="0" err="1">
                <a:solidFill>
                  <a:schemeClr val="bg1"/>
                </a:solidFill>
                <a:latin typeface="Consolas" panose="020B0609020204030204" pitchFamily="49" charset="0"/>
              </a:rPr>
              <a:t>.date</a:t>
            </a:r>
            <a:r>
              <a:rPr lang="en-GB" dirty="0">
                <a:solidFill>
                  <a:schemeClr val="bg1"/>
                </a:solidFill>
                <a:latin typeface="Consolas" panose="020B0609020204030204" pitchFamily="49" charset="0"/>
              </a:rPr>
              <a:t> import Date</a:t>
            </a:r>
          </a:p>
          <a:p>
            <a:r>
              <a:rPr lang="en-GB" dirty="0">
                <a:solidFill>
                  <a:schemeClr val="bg1"/>
                </a:solidFill>
                <a:latin typeface="Consolas" panose="020B0609020204030204" pitchFamily="49" charset="0"/>
              </a:rPr>
              <a:t>from </a:t>
            </a:r>
            <a:r>
              <a:rPr lang="en-GB" b="1" dirty="0" err="1">
                <a:solidFill>
                  <a:schemeClr val="accent1"/>
                </a:solidFill>
                <a:latin typeface="Consolas" panose="020B0609020204030204" pitchFamily="49" charset="0"/>
              </a:rPr>
              <a:t>mynames</a:t>
            </a:r>
            <a:r>
              <a:rPr lang="en-GB" dirty="0" err="1">
                <a:solidFill>
                  <a:schemeClr val="bg1"/>
                </a:solidFill>
                <a:latin typeface="Consolas" panose="020B0609020204030204" pitchFamily="49" charset="0"/>
              </a:rPr>
              <a:t>.person</a:t>
            </a:r>
            <a:r>
              <a:rPr lang="en-GB" dirty="0">
                <a:solidFill>
                  <a:schemeClr val="bg1"/>
                </a:solidFill>
                <a:latin typeface="Consolas" panose="020B0609020204030204" pitchFamily="49" charset="0"/>
              </a:rPr>
              <a:t> import Person</a:t>
            </a:r>
          </a:p>
        </p:txBody>
      </p:sp>
      <p:sp>
        <p:nvSpPr>
          <p:cNvPr id="4" name="Slide Number Placeholder 3">
            <a:extLst>
              <a:ext uri="{FF2B5EF4-FFF2-40B4-BE49-F238E27FC236}">
                <a16:creationId xmlns:a16="http://schemas.microsoft.com/office/drawing/2014/main" id="{D026DD5C-0B44-2031-C1FE-C8DA9F166714}"/>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3" name="TextBox 2">
            <a:extLst>
              <a:ext uri="{FF2B5EF4-FFF2-40B4-BE49-F238E27FC236}">
                <a16:creationId xmlns:a16="http://schemas.microsoft.com/office/drawing/2014/main" id="{28A5191B-C73B-34F7-8863-1AAC2CC94680}"/>
              </a:ext>
            </a:extLst>
          </p:cNvPr>
          <p:cNvSpPr txBox="1"/>
          <p:nvPr/>
        </p:nvSpPr>
        <p:spPr>
          <a:xfrm>
            <a:off x="5961353" y="4584144"/>
            <a:ext cx="3568699"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Where both directories have a sub-directory named </a:t>
            </a:r>
            <a:r>
              <a:rPr lang="en-GB" b="1" dirty="0" err="1"/>
              <a:t>mynames</a:t>
            </a:r>
            <a:endParaRPr lang="en-GB" b="1" dirty="0"/>
          </a:p>
        </p:txBody>
      </p:sp>
      <p:sp>
        <p:nvSpPr>
          <p:cNvPr id="5" name="Line 11">
            <a:extLst>
              <a:ext uri="{FF2B5EF4-FFF2-40B4-BE49-F238E27FC236}">
                <a16:creationId xmlns:a16="http://schemas.microsoft.com/office/drawing/2014/main" id="{B16727E6-B1CA-C8F4-50C8-908BD2F3958C}"/>
              </a:ext>
            </a:extLst>
          </p:cNvPr>
          <p:cNvSpPr>
            <a:spLocks noChangeShapeType="1"/>
          </p:cNvSpPr>
          <p:nvPr/>
        </p:nvSpPr>
        <p:spPr bwMode="auto">
          <a:xfrm flipH="1">
            <a:off x="2471365" y="4871826"/>
            <a:ext cx="3489988" cy="5113"/>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8A09B0AE-8334-0533-B1FF-1D0D7BAD5878}"/>
              </a:ext>
            </a:extLst>
          </p:cNvPr>
          <p:cNvSpPr/>
          <p:nvPr/>
        </p:nvSpPr>
        <p:spPr>
          <a:xfrm>
            <a:off x="1469136" y="4584144"/>
            <a:ext cx="961346" cy="549669"/>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80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D5BD-BF8A-21C6-871A-73FD0A688200}"/>
              </a:ext>
            </a:extLst>
          </p:cNvPr>
          <p:cNvSpPr>
            <a:spLocks noGrp="1"/>
          </p:cNvSpPr>
          <p:nvPr>
            <p:ph type="ctrTitle"/>
          </p:nvPr>
        </p:nvSpPr>
        <p:spPr/>
        <p:txBody>
          <a:bodyPr/>
          <a:lstStyle/>
          <a:p>
            <a:r>
              <a:rPr lang="en-GB" dirty="0"/>
              <a:t>Regular vs Namespace Packages</a:t>
            </a:r>
          </a:p>
        </p:txBody>
      </p:sp>
      <p:sp>
        <p:nvSpPr>
          <p:cNvPr id="3" name="Text Placeholder 2">
            <a:extLst>
              <a:ext uri="{FF2B5EF4-FFF2-40B4-BE49-F238E27FC236}">
                <a16:creationId xmlns:a16="http://schemas.microsoft.com/office/drawing/2014/main" id="{6C0711DF-14BD-5267-84C3-F71F5B56E811}"/>
              </a:ext>
            </a:extLst>
          </p:cNvPr>
          <p:cNvSpPr>
            <a:spLocks noGrp="1"/>
          </p:cNvSpPr>
          <p:nvPr>
            <p:ph type="body" sz="quarter" idx="14"/>
          </p:nvPr>
        </p:nvSpPr>
        <p:spPr>
          <a:xfrm>
            <a:off x="443921" y="1733108"/>
            <a:ext cx="7927919" cy="4061405"/>
          </a:xfrm>
        </p:spPr>
        <p:txBody>
          <a:bodyPr/>
          <a:lstStyle/>
          <a:p>
            <a:r>
              <a:rPr lang="en-GB" b="1" dirty="0"/>
              <a:t>Use Regular Packages (with __init__.py) when:</a:t>
            </a:r>
          </a:p>
          <a:p>
            <a:pPr marL="285750" indent="-285750">
              <a:buFont typeface="Arial" panose="020B0604020202020204" pitchFamily="34" charset="0"/>
              <a:buChar char="•"/>
            </a:pPr>
            <a:r>
              <a:rPr lang="en-GB" dirty="0"/>
              <a:t>You need </a:t>
            </a:r>
            <a:r>
              <a:rPr lang="en-GB" b="1" dirty="0"/>
              <a:t>initialization</a:t>
            </a:r>
            <a:r>
              <a:rPr lang="en-GB" dirty="0"/>
              <a:t> </a:t>
            </a:r>
            <a:r>
              <a:rPr lang="en-GB" b="1" dirty="0"/>
              <a:t>code</a:t>
            </a:r>
            <a:r>
              <a:rPr lang="en-GB" dirty="0"/>
              <a:t> to run when the package is imported</a:t>
            </a:r>
          </a:p>
          <a:p>
            <a:pPr marL="285750" indent="-285750">
              <a:buFont typeface="Arial" panose="020B0604020202020204" pitchFamily="34" charset="0"/>
              <a:buChar char="•"/>
            </a:pPr>
            <a:r>
              <a:rPr lang="en-GB" dirty="0"/>
              <a:t>You want to </a:t>
            </a:r>
            <a:r>
              <a:rPr lang="en-GB" b="1" dirty="0"/>
              <a:t>control</a:t>
            </a:r>
            <a:r>
              <a:rPr lang="en-GB" dirty="0"/>
              <a:t> </a:t>
            </a:r>
            <a:r>
              <a:rPr lang="en-GB" b="1" dirty="0"/>
              <a:t>imports</a:t>
            </a:r>
            <a:r>
              <a:rPr lang="en-GB" dirty="0"/>
              <a:t> (e.g. from package import *)</a:t>
            </a:r>
          </a:p>
          <a:p>
            <a:pPr marL="285750" indent="-285750">
              <a:buFont typeface="Arial" panose="020B0604020202020204" pitchFamily="34" charset="0"/>
              <a:buChar char="•"/>
            </a:pPr>
            <a:r>
              <a:rPr lang="en-GB" dirty="0"/>
              <a:t>You’re building a </a:t>
            </a:r>
            <a:r>
              <a:rPr lang="en-GB" b="1" dirty="0"/>
              <a:t>self-contained, traditional package</a:t>
            </a:r>
          </a:p>
          <a:p>
            <a:pPr marL="285750" indent="-285750">
              <a:buFont typeface="Arial" panose="020B0604020202020204" pitchFamily="34" charset="0"/>
              <a:buChar char="•"/>
            </a:pPr>
            <a:r>
              <a:rPr lang="en-GB" dirty="0"/>
              <a:t>You need </a:t>
            </a:r>
            <a:r>
              <a:rPr lang="en-GB" b="1" dirty="0"/>
              <a:t>compatibility with older Python versions</a:t>
            </a:r>
          </a:p>
          <a:p>
            <a:pPr marL="285750" indent="-285750">
              <a:buFont typeface="Arial" panose="020B0604020202020204" pitchFamily="34" charset="0"/>
              <a:buChar char="•"/>
            </a:pPr>
            <a:r>
              <a:rPr lang="en-GB" dirty="0"/>
              <a:t>You require </a:t>
            </a:r>
            <a:r>
              <a:rPr lang="en-GB" b="1" dirty="0"/>
              <a:t>package-level configuration </a:t>
            </a:r>
            <a:r>
              <a:rPr lang="en-GB" dirty="0"/>
              <a:t>or constants</a:t>
            </a:r>
          </a:p>
          <a:p>
            <a:r>
              <a:rPr lang="en-GB" b="1" dirty="0"/>
              <a:t>Use Namespace Packages (without __init__.py) when:</a:t>
            </a:r>
          </a:p>
          <a:p>
            <a:pPr marL="285750" indent="-285750">
              <a:buFont typeface="Arial" panose="020B0604020202020204" pitchFamily="34" charset="0"/>
              <a:buChar char="•"/>
            </a:pPr>
            <a:r>
              <a:rPr lang="en-GB" dirty="0"/>
              <a:t>You’re creating a </a:t>
            </a:r>
            <a:r>
              <a:rPr lang="en-GB" b="1" dirty="0"/>
              <a:t>plugin</a:t>
            </a:r>
            <a:r>
              <a:rPr lang="en-GB" dirty="0"/>
              <a:t> or </a:t>
            </a:r>
            <a:r>
              <a:rPr lang="en-GB" b="1" dirty="0"/>
              <a:t>extension</a:t>
            </a:r>
            <a:r>
              <a:rPr lang="en-GB" dirty="0"/>
              <a:t> system</a:t>
            </a:r>
          </a:p>
          <a:p>
            <a:pPr marL="285750" indent="-285750">
              <a:buFont typeface="Arial" panose="020B0604020202020204" pitchFamily="34" charset="0"/>
              <a:buChar char="•"/>
            </a:pPr>
            <a:r>
              <a:rPr lang="en-GB" dirty="0"/>
              <a:t>Multiple teams or projects </a:t>
            </a:r>
            <a:r>
              <a:rPr lang="en-GB" b="1" dirty="0"/>
              <a:t>share the same logical namespace</a:t>
            </a:r>
          </a:p>
          <a:p>
            <a:pPr marL="285750" indent="-285750">
              <a:buFont typeface="Arial" panose="020B0604020202020204" pitchFamily="34" charset="0"/>
              <a:buChar char="•"/>
            </a:pPr>
            <a:r>
              <a:rPr lang="en-GB" dirty="0"/>
              <a:t>You want to </a:t>
            </a:r>
            <a:r>
              <a:rPr lang="en-GB" b="1" dirty="0"/>
              <a:t>split a large package </a:t>
            </a:r>
            <a:r>
              <a:rPr lang="en-GB" dirty="0"/>
              <a:t>across distributions</a:t>
            </a:r>
          </a:p>
          <a:p>
            <a:pPr marL="285750" indent="-285750">
              <a:buFont typeface="Arial" panose="020B0604020202020204" pitchFamily="34" charset="0"/>
              <a:buChar char="•"/>
            </a:pPr>
            <a:r>
              <a:rPr lang="en-GB" dirty="0"/>
              <a:t>You prefer a </a:t>
            </a:r>
            <a:r>
              <a:rPr lang="en-GB" b="1" dirty="0"/>
              <a:t>simple structure </a:t>
            </a:r>
            <a:r>
              <a:rPr lang="en-GB" dirty="0"/>
              <a:t>with no initialization code</a:t>
            </a:r>
          </a:p>
        </p:txBody>
      </p:sp>
      <p:sp>
        <p:nvSpPr>
          <p:cNvPr id="4" name="Slide Number Placeholder 3">
            <a:extLst>
              <a:ext uri="{FF2B5EF4-FFF2-40B4-BE49-F238E27FC236}">
                <a16:creationId xmlns:a16="http://schemas.microsoft.com/office/drawing/2014/main" id="{10BA561E-B2FA-03EA-B5FB-54071AF4C9D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Tree>
    <p:extLst>
      <p:ext uri="{BB962C8B-B14F-4D97-AF65-F5344CB8AC3E}">
        <p14:creationId xmlns:p14="http://schemas.microsoft.com/office/powerpoint/2010/main" val="294367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ACBF-B69C-EFAA-96D5-BAF6998EC930}"/>
              </a:ext>
            </a:extLst>
          </p:cNvPr>
          <p:cNvSpPr>
            <a:spLocks noGrp="1"/>
          </p:cNvSpPr>
          <p:nvPr>
            <p:ph type="ctrTitle"/>
          </p:nvPr>
        </p:nvSpPr>
        <p:spPr/>
        <p:txBody>
          <a:bodyPr/>
          <a:lstStyle/>
          <a:p>
            <a:r>
              <a:rPr lang="en-GB" dirty="0"/>
              <a:t>Finding Modules</a:t>
            </a:r>
          </a:p>
        </p:txBody>
      </p:sp>
      <p:sp>
        <p:nvSpPr>
          <p:cNvPr id="4" name="Slide Number Placeholder 3">
            <a:extLst>
              <a:ext uri="{FF2B5EF4-FFF2-40B4-BE49-F238E27FC236}">
                <a16:creationId xmlns:a16="http://schemas.microsoft.com/office/drawing/2014/main" id="{6F00D3B5-1F19-3A40-6717-C36F0863226C}"/>
              </a:ext>
            </a:extLst>
          </p:cNvPr>
          <p:cNvSpPr>
            <a:spLocks noGrp="1"/>
          </p:cNvSpPr>
          <p:nvPr>
            <p:ph type="sldNum" sz="quarter" idx="12"/>
          </p:nvPr>
        </p:nvSpPr>
        <p:spPr/>
        <p:txBody>
          <a:bodyPr/>
          <a:lstStyle/>
          <a:p>
            <a:fld id="{F3469444-D02B-D446-9CF8-19DEDDE073D1}" type="slidenum">
              <a:rPr lang="en-US" smtClean="0"/>
              <a:pPr/>
              <a:t>13</a:t>
            </a:fld>
            <a:endParaRPr lang="en-US" dirty="0"/>
          </a:p>
        </p:txBody>
      </p:sp>
      <p:pic>
        <p:nvPicPr>
          <p:cNvPr id="15" name="Picture 14" descr="A screenshot of a computer screen&#10;&#10;AI-generated content may be incorrect.">
            <a:extLst>
              <a:ext uri="{FF2B5EF4-FFF2-40B4-BE49-F238E27FC236}">
                <a16:creationId xmlns:a16="http://schemas.microsoft.com/office/drawing/2014/main" id="{1103A78E-2D0E-7914-5DFC-B3FC9DEA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71" y="1939046"/>
            <a:ext cx="11452927" cy="3821674"/>
          </a:xfrm>
          <a:prstGeom prst="rect">
            <a:avLst/>
          </a:prstGeom>
        </p:spPr>
      </p:pic>
    </p:spTree>
    <p:extLst>
      <p:ext uri="{BB962C8B-B14F-4D97-AF65-F5344CB8AC3E}">
        <p14:creationId xmlns:p14="http://schemas.microsoft.com/office/powerpoint/2010/main" val="315275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p:txBody>
          <a:bodyPr>
            <a:normAutofit/>
          </a:bodyPr>
          <a:lstStyle/>
          <a:p>
            <a:pPr marL="0" indent="0">
              <a:buNone/>
            </a:pPr>
            <a:r>
              <a:rPr lang="en-GB" b="1" dirty="0">
                <a:solidFill>
                  <a:schemeClr val="tx1"/>
                </a:solidFill>
              </a:rPr>
              <a:t>The __name__ Trick:</a:t>
            </a:r>
          </a:p>
          <a:p>
            <a:r>
              <a:rPr lang="en-GB" dirty="0">
                <a:solidFill>
                  <a:schemeClr val="tx1"/>
                </a:solidFill>
              </a:rPr>
              <a:t>Every Python file has a built-in variable called __name__.</a:t>
            </a:r>
          </a:p>
          <a:p>
            <a:r>
              <a:rPr lang="en-GB" dirty="0">
                <a:solidFill>
                  <a:schemeClr val="tx1"/>
                </a:solidFill>
              </a:rPr>
              <a:t>When a file is run directly, __name__ is set to "__main__“</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When a file is imported into another script, __name__ is set to the module’s filename instead.</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The expression</a:t>
            </a:r>
          </a:p>
          <a:p>
            <a:pPr marL="0" indent="0">
              <a:buNone/>
            </a:pPr>
            <a:endParaRPr lang="en-GB" dirty="0">
              <a:solidFill>
                <a:schemeClr val="tx1"/>
              </a:solidFill>
            </a:endParaRPr>
          </a:p>
          <a:p>
            <a:r>
              <a:rPr lang="en-GB" dirty="0">
                <a:solidFill>
                  <a:schemeClr val="tx1"/>
                </a:solidFill>
              </a:rPr>
              <a:t>is used to check whether a file is being run as a standalone program or imported as a module.</a:t>
            </a:r>
          </a:p>
        </p:txBody>
      </p:sp>
      <p:sp>
        <p:nvSpPr>
          <p:cNvPr id="7" name="TextBox 6">
            <a:extLst>
              <a:ext uri="{FF2B5EF4-FFF2-40B4-BE49-F238E27FC236}">
                <a16:creationId xmlns:a16="http://schemas.microsoft.com/office/drawing/2014/main" id="{1C5A03F4-EBB9-DD18-469D-D27D65090591}"/>
              </a:ext>
            </a:extLst>
          </p:cNvPr>
          <p:cNvSpPr txBox="1"/>
          <p:nvPr/>
        </p:nvSpPr>
        <p:spPr>
          <a:xfrm>
            <a:off x="824202" y="2826152"/>
            <a:ext cx="2084225" cy="369332"/>
          </a:xfrm>
          <a:prstGeom prst="rect">
            <a:avLst/>
          </a:prstGeom>
          <a:solidFill>
            <a:schemeClr val="tx1"/>
          </a:solidFill>
          <a:ln>
            <a:solidFill>
              <a:schemeClr val="tx1"/>
            </a:solidFill>
          </a:ln>
        </p:spPr>
        <p:txBody>
          <a:bodyPr wrap="none" lIns="91440" tIns="45720" rIns="91440" bIns="45720" rtlCol="0" anchor="t">
            <a:spAutoFit/>
          </a:bodyPr>
          <a:lstStyle/>
          <a:p>
            <a:r>
              <a:rPr lang="en-GB" dirty="0">
                <a:solidFill>
                  <a:schemeClr val="bg1"/>
                </a:solidFill>
                <a:latin typeface="Consolas" panose="020B0609020204030204" pitchFamily="49" charset="0"/>
                <a:cs typeface="Courier New"/>
              </a:rPr>
              <a:t>print(__name__)</a:t>
            </a:r>
          </a:p>
        </p:txBody>
      </p:sp>
      <p:sp>
        <p:nvSpPr>
          <p:cNvPr id="9" name="TextBox 8">
            <a:extLst>
              <a:ext uri="{FF2B5EF4-FFF2-40B4-BE49-F238E27FC236}">
                <a16:creationId xmlns:a16="http://schemas.microsoft.com/office/drawing/2014/main" id="{8B725C86-F717-03B7-1AEB-4213CDA13E2D}"/>
              </a:ext>
            </a:extLst>
          </p:cNvPr>
          <p:cNvSpPr txBox="1"/>
          <p:nvPr/>
        </p:nvSpPr>
        <p:spPr>
          <a:xfrm>
            <a:off x="824202" y="3907465"/>
            <a:ext cx="4110421" cy="923330"/>
          </a:xfrm>
          <a:prstGeom prst="rect">
            <a:avLst/>
          </a:prstGeom>
          <a:solidFill>
            <a:schemeClr val="tx1"/>
          </a:solidFill>
          <a:ln>
            <a:solidFill>
              <a:schemeClr val="tx1"/>
            </a:solidFill>
          </a:ln>
        </p:spPr>
        <p:txBody>
          <a:bodyPr wrap="none" lIns="91440" tIns="45720" rIns="91440" bIns="45720" rtlCol="0" anchor="t">
            <a:spAutoFit/>
          </a:bodyPr>
          <a:lstStyle/>
          <a:p>
            <a:r>
              <a:rPr lang="en-GB" dirty="0">
                <a:solidFill>
                  <a:schemeClr val="bg1"/>
                </a:solidFill>
                <a:latin typeface="Consolas" panose="020B0609020204030204" pitchFamily="49" charset="0"/>
                <a:cs typeface="Courier New"/>
              </a:rPr>
              <a:t>from </a:t>
            </a:r>
            <a:r>
              <a:rPr lang="en-GB" dirty="0" err="1">
                <a:solidFill>
                  <a:schemeClr val="bg1"/>
                </a:solidFill>
                <a:latin typeface="Consolas" panose="020B0609020204030204" pitchFamily="49" charset="0"/>
                <a:cs typeface="Courier New"/>
              </a:rPr>
              <a:t>mainTest</a:t>
            </a:r>
            <a:r>
              <a:rPr lang="en-GB" dirty="0">
                <a:solidFill>
                  <a:schemeClr val="bg1"/>
                </a:solidFill>
                <a:latin typeface="Consolas" panose="020B0609020204030204" pitchFamily="49" charset="0"/>
                <a:cs typeface="Courier New"/>
              </a:rPr>
              <a:t> import </a:t>
            </a:r>
            <a:r>
              <a:rPr lang="en-GB" dirty="0" err="1">
                <a:solidFill>
                  <a:schemeClr val="bg1"/>
                </a:solidFill>
                <a:latin typeface="Consolas" panose="020B0609020204030204" pitchFamily="49" charset="0"/>
                <a:cs typeface="Courier New"/>
              </a:rPr>
              <a:t>importThis</a:t>
            </a:r>
            <a:endParaRPr lang="en-GB" dirty="0">
              <a:solidFill>
                <a:schemeClr val="bg1"/>
              </a:solidFill>
              <a:latin typeface="Consolas" panose="020B0609020204030204" pitchFamily="49" charset="0"/>
              <a:cs typeface="Courier New"/>
            </a:endParaRPr>
          </a:p>
          <a:p>
            <a:r>
              <a:rPr lang="en-GB" dirty="0" err="1">
                <a:solidFill>
                  <a:schemeClr val="bg1"/>
                </a:solidFill>
                <a:latin typeface="Consolas" panose="020B0609020204030204" pitchFamily="49" charset="0"/>
                <a:cs typeface="Courier New"/>
              </a:rPr>
              <a:t>importThis</a:t>
            </a:r>
            <a:r>
              <a:rPr lang="en-GB" dirty="0">
                <a:solidFill>
                  <a:schemeClr val="bg1"/>
                </a:solidFill>
                <a:latin typeface="Consolas" panose="020B0609020204030204" pitchFamily="49" charset="0"/>
                <a:cs typeface="Courier New"/>
              </a:rPr>
              <a:t>()</a:t>
            </a:r>
          </a:p>
          <a:p>
            <a:r>
              <a:rPr lang="en-GB" dirty="0">
                <a:solidFill>
                  <a:schemeClr val="bg1"/>
                </a:solidFill>
                <a:latin typeface="Consolas" panose="020B0609020204030204" pitchFamily="49" charset="0"/>
                <a:cs typeface="Courier New"/>
              </a:rPr>
              <a:t>print(__name__)</a:t>
            </a:r>
          </a:p>
        </p:txBody>
      </p:sp>
      <p:sp>
        <p:nvSpPr>
          <p:cNvPr id="4" name="Slide Number Placeholder 3">
            <a:extLst>
              <a:ext uri="{FF2B5EF4-FFF2-40B4-BE49-F238E27FC236}">
                <a16:creationId xmlns:a16="http://schemas.microsoft.com/office/drawing/2014/main" id="{D98F6F05-E155-79BD-3D85-3CFF9CBE9D74}"/>
              </a:ext>
            </a:extLst>
          </p:cNvPr>
          <p:cNvSpPr>
            <a:spLocks noGrp="1"/>
          </p:cNvSpPr>
          <p:nvPr>
            <p:ph type="sldNum" sz="quarter" idx="12"/>
          </p:nvPr>
        </p:nvSpPr>
        <p:spPr/>
        <p:txBody>
          <a:bodyPr/>
          <a:lstStyle/>
          <a:p>
            <a:fld id="{EF892D59-8F09-EF4B-AD6D-DA609442F868}" type="slidenum">
              <a:rPr lang="en-GB" smtClean="0"/>
              <a:pPr/>
              <a:t>14</a:t>
            </a:fld>
            <a:endParaRPr lang="en-GB"/>
          </a:p>
        </p:txBody>
      </p:sp>
      <p:sp>
        <p:nvSpPr>
          <p:cNvPr id="6" name="Text Box 14">
            <a:extLst>
              <a:ext uri="{FF2B5EF4-FFF2-40B4-BE49-F238E27FC236}">
                <a16:creationId xmlns:a16="http://schemas.microsoft.com/office/drawing/2014/main" id="{78A155B2-D850-1BB4-8AD6-137F867CA8CD}"/>
              </a:ext>
            </a:extLst>
          </p:cNvPr>
          <p:cNvSpPr txBox="1">
            <a:spLocks noChangeArrowheads="1"/>
          </p:cNvSpPr>
          <p:nvPr/>
        </p:nvSpPr>
        <p:spPr bwMode="auto">
          <a:xfrm>
            <a:off x="2926477" y="2826152"/>
            <a:ext cx="1297649" cy="36933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__main__</a:t>
            </a:r>
          </a:p>
        </p:txBody>
      </p:sp>
      <p:sp>
        <p:nvSpPr>
          <p:cNvPr id="8" name="Text Box 14">
            <a:extLst>
              <a:ext uri="{FF2B5EF4-FFF2-40B4-BE49-F238E27FC236}">
                <a16:creationId xmlns:a16="http://schemas.microsoft.com/office/drawing/2014/main" id="{C52B90E1-03F3-D6C8-1824-7207B7A0355C}"/>
              </a:ext>
            </a:extLst>
          </p:cNvPr>
          <p:cNvSpPr txBox="1">
            <a:spLocks noChangeArrowheads="1"/>
          </p:cNvSpPr>
          <p:nvPr/>
        </p:nvSpPr>
        <p:spPr bwMode="auto">
          <a:xfrm>
            <a:off x="4934623" y="4446755"/>
            <a:ext cx="1297649" cy="36933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ea typeface="+mn-lt"/>
                <a:cs typeface="+mn-lt"/>
              </a:rPr>
              <a:t>mainTest</a:t>
            </a:r>
            <a:endParaRPr lang="en-US" sz="1800" dirty="0" err="1"/>
          </a:p>
        </p:txBody>
      </p:sp>
      <p:sp>
        <p:nvSpPr>
          <p:cNvPr id="11" name="TextBox 10">
            <a:extLst>
              <a:ext uri="{FF2B5EF4-FFF2-40B4-BE49-F238E27FC236}">
                <a16:creationId xmlns:a16="http://schemas.microsoft.com/office/drawing/2014/main" id="{BE3BDBAE-42AD-0127-6790-F6B7CFBC790C}"/>
              </a:ext>
            </a:extLst>
          </p:cNvPr>
          <p:cNvSpPr txBox="1"/>
          <p:nvPr/>
        </p:nvSpPr>
        <p:spPr>
          <a:xfrm>
            <a:off x="851311" y="5481221"/>
            <a:ext cx="3477234" cy="369332"/>
          </a:xfrm>
          <a:prstGeom prst="rect">
            <a:avLst/>
          </a:prstGeom>
          <a:solidFill>
            <a:schemeClr val="tx1"/>
          </a:solidFill>
          <a:ln>
            <a:solidFill>
              <a:schemeClr val="tx1"/>
            </a:solidFill>
          </a:ln>
        </p:spPr>
        <p:txBody>
          <a:bodyPr wrap="none" lIns="91440" tIns="45720" rIns="91440" bIns="45720" rtlCol="0" anchor="t">
            <a:spAutoFit/>
          </a:bodyPr>
          <a:lstStyle/>
          <a:p>
            <a:r>
              <a:rPr lang="en-GB" dirty="0">
                <a:solidFill>
                  <a:schemeClr val="bg1"/>
                </a:solidFill>
                <a:latin typeface="Consolas" panose="020B0609020204030204" pitchFamily="49" charset="0"/>
                <a:cs typeface="Courier New"/>
              </a:rPr>
              <a:t>if __name__ == </a:t>
            </a:r>
            <a:r>
              <a:rPr lang="en-GB" dirty="0">
                <a:solidFill>
                  <a:schemeClr val="bg1"/>
                </a:solidFill>
                <a:latin typeface="Consolas" panose="020B0609020204030204" pitchFamily="49" charset="0"/>
              </a:rPr>
              <a:t>'</a:t>
            </a:r>
            <a:r>
              <a:rPr lang="en-GB" dirty="0">
                <a:solidFill>
                  <a:schemeClr val="bg1"/>
                </a:solidFill>
                <a:latin typeface="Consolas" panose="020B0609020204030204" pitchFamily="49" charset="0"/>
                <a:cs typeface="Courier New"/>
              </a:rPr>
              <a:t>__main__</a:t>
            </a:r>
            <a:r>
              <a:rPr lang="en-GB" dirty="0">
                <a:solidFill>
                  <a:schemeClr val="bg1"/>
                </a:solidFill>
                <a:latin typeface="Consolas" panose="020B0609020204030204" pitchFamily="49" charset="0"/>
              </a:rPr>
              <a:t>'</a:t>
            </a:r>
            <a:r>
              <a:rPr lang="en-GB" dirty="0">
                <a:solidFill>
                  <a:schemeClr val="bg1"/>
                </a:solidFill>
                <a:latin typeface="Consolas" panose="020B0609020204030204" pitchFamily="49" charset="0"/>
                <a:cs typeface="Courier New"/>
              </a:rPr>
              <a:t>:</a:t>
            </a:r>
          </a:p>
        </p:txBody>
      </p:sp>
    </p:spTree>
    <p:extLst>
      <p:ext uri="{BB962C8B-B14F-4D97-AF65-F5344CB8AC3E}">
        <p14:creationId xmlns:p14="http://schemas.microsoft.com/office/powerpoint/2010/main" val="405644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The 'Namespace' trick</a:t>
            </a:r>
          </a:p>
        </p:txBody>
      </p:sp>
      <p:sp>
        <p:nvSpPr>
          <p:cNvPr id="3" name="Content Placeholder 2"/>
          <p:cNvSpPr>
            <a:spLocks noGrp="1"/>
          </p:cNvSpPr>
          <p:nvPr>
            <p:ph sz="quarter" idx="4"/>
          </p:nvPr>
        </p:nvSpPr>
        <p:spPr>
          <a:xfrm>
            <a:off x="443922" y="1359179"/>
            <a:ext cx="11303578" cy="4348715"/>
          </a:xfrm>
        </p:spPr>
        <p:txBody>
          <a:bodyPr>
            <a:normAutofit/>
          </a:bodyPr>
          <a:lstStyle/>
          <a:p>
            <a:pPr marL="0" lvl="1" indent="0">
              <a:spcBef>
                <a:spcPts val="0"/>
              </a:spcBef>
              <a:buNone/>
            </a:pPr>
            <a:r>
              <a:rPr lang="en-GB" b="1" dirty="0"/>
              <a:t>Code Execution on Import</a:t>
            </a:r>
          </a:p>
          <a:p>
            <a:pPr marL="285750" lvl="1" indent="-285750">
              <a:spcBef>
                <a:spcPts val="0"/>
              </a:spcBef>
            </a:pPr>
            <a:r>
              <a:rPr lang="en-GB" dirty="0"/>
              <a:t>Code outside functions runs immediately when the module is imported.</a:t>
            </a:r>
          </a:p>
          <a:p>
            <a:pPr marL="285750" lvl="1" indent="-285750">
              <a:spcBef>
                <a:spcPts val="0"/>
              </a:spcBef>
            </a:pPr>
            <a:r>
              <a:rPr lang="en-GB" dirty="0"/>
              <a:t>This can be undesirable if the module is also meant to run as a standalone program.</a:t>
            </a:r>
          </a:p>
          <a:p>
            <a:pPr marL="285750" lvl="1" indent="-285750">
              <a:spcBef>
                <a:spcPts val="0"/>
              </a:spcBef>
            </a:pPr>
            <a:r>
              <a:rPr lang="en-GB" dirty="0"/>
              <a:t>We can check the module’s name — it will be "__main__" when run directly, and the module name when imported.</a:t>
            </a:r>
          </a:p>
        </p:txBody>
      </p:sp>
      <p:sp>
        <p:nvSpPr>
          <p:cNvPr id="6" name="Slide Number Placeholder 5">
            <a:extLst>
              <a:ext uri="{FF2B5EF4-FFF2-40B4-BE49-F238E27FC236}">
                <a16:creationId xmlns:a16="http://schemas.microsoft.com/office/drawing/2014/main" id="{BBF7A9ED-D599-2537-D4A1-55D7D63AB168}"/>
              </a:ext>
            </a:extLst>
          </p:cNvPr>
          <p:cNvSpPr>
            <a:spLocks noGrp="1"/>
          </p:cNvSpPr>
          <p:nvPr>
            <p:ph type="sldNum" sz="quarter" idx="12"/>
          </p:nvPr>
        </p:nvSpPr>
        <p:spPr>
          <a:xfrm>
            <a:off x="9448800" y="6389773"/>
            <a:ext cx="2743200" cy="365125"/>
          </a:xfrm>
        </p:spPr>
        <p:txBody>
          <a:bodyPr/>
          <a:lstStyle/>
          <a:p>
            <a:fld id="{EF892D59-8F09-EF4B-AD6D-DA609442F868}" type="slidenum">
              <a:rPr lang="en-GB" smtClean="0"/>
              <a:pPr/>
              <a:t>15</a:t>
            </a:fld>
            <a:endParaRPr lang="en-GB" dirty="0"/>
          </a:p>
        </p:txBody>
      </p:sp>
      <p:pic>
        <p:nvPicPr>
          <p:cNvPr id="11" name="Picture 10" descr="A close-up of a cell phone&#10;&#10;AI-generated content may be incorrect.">
            <a:extLst>
              <a:ext uri="{FF2B5EF4-FFF2-40B4-BE49-F238E27FC236}">
                <a16:creationId xmlns:a16="http://schemas.microsoft.com/office/drawing/2014/main" id="{340E24FE-2562-10E3-0F5D-D49354293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81" y="2751337"/>
            <a:ext cx="10976657" cy="3269077"/>
          </a:xfrm>
          <a:prstGeom prst="rect">
            <a:avLst/>
          </a:prstGeom>
        </p:spPr>
      </p:pic>
    </p:spTree>
    <p:extLst>
      <p:ext uri="{BB962C8B-B14F-4D97-AF65-F5344CB8AC3E}">
        <p14:creationId xmlns:p14="http://schemas.microsoft.com/office/powerpoint/2010/main" val="137415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Module documentation</a:t>
            </a:r>
            <a:endParaRPr lang="en-GB" sz="3000" b="1" dirty="0">
              <a:latin typeface="+mn-lt"/>
            </a:endParaRPr>
          </a:p>
        </p:txBody>
      </p:sp>
      <p:sp>
        <p:nvSpPr>
          <p:cNvPr id="3" name="Text Placeholder 2">
            <a:extLst>
              <a:ext uri="{FF2B5EF4-FFF2-40B4-BE49-F238E27FC236}">
                <a16:creationId xmlns:a16="http://schemas.microsoft.com/office/drawing/2014/main" id="{2679AA9C-68AF-33D1-7547-BD8A2D627608}"/>
              </a:ext>
            </a:extLst>
          </p:cNvPr>
          <p:cNvSpPr>
            <a:spLocks noGrp="1"/>
          </p:cNvSpPr>
          <p:nvPr>
            <p:ph type="body" sz="quarter" idx="14"/>
          </p:nvPr>
        </p:nvSpPr>
        <p:spPr>
          <a:xfrm>
            <a:off x="443921" y="1733108"/>
            <a:ext cx="5806408" cy="4061405"/>
          </a:xfrm>
        </p:spPr>
        <p:txBody>
          <a:bodyPr/>
          <a:lstStyle/>
          <a:p>
            <a:r>
              <a:rPr lang="en-GB" b="1" dirty="0"/>
              <a:t>Docstring for the module must be at the (very) start:</a:t>
            </a:r>
          </a:p>
          <a:p>
            <a:pPr marL="285750" indent="-285750">
              <a:buFont typeface="Arial" panose="020B0604020202020204" pitchFamily="34" charset="0"/>
              <a:buChar char="•"/>
            </a:pPr>
            <a:r>
              <a:rPr lang="en-GB" dirty="0"/>
              <a:t>Or explicitly assigned to __doc__</a:t>
            </a:r>
          </a:p>
          <a:p>
            <a:pPr marL="285750" indent="-285750">
              <a:buFont typeface="Arial" panose="020B0604020202020204" pitchFamily="34" charset="0"/>
              <a:buChar char="•"/>
            </a:pPr>
            <a:r>
              <a:rPr lang="en-GB" dirty="0"/>
              <a:t>Used by the </a:t>
            </a:r>
            <a:r>
              <a:rPr lang="en-GB" dirty="0" err="1"/>
              <a:t>pydoc</a:t>
            </a:r>
            <a:r>
              <a:rPr lang="en-GB" dirty="0"/>
              <a:t> utility to generate documentation files.</a:t>
            </a:r>
          </a:p>
          <a:p>
            <a:pPr marL="285750" indent="-285750">
              <a:buFont typeface="Arial" panose="020B0604020202020204" pitchFamily="34" charset="0"/>
              <a:buChar char="•"/>
            </a:pPr>
            <a:r>
              <a:rPr lang="en-GB" dirty="0"/>
              <a:t>A default help format is provided.</a:t>
            </a:r>
          </a:p>
          <a:p>
            <a:endParaRPr lang="en-GB" dirty="0"/>
          </a:p>
        </p:txBody>
      </p:sp>
      <p:sp>
        <p:nvSpPr>
          <p:cNvPr id="2" name="Slide Number Placeholder 1">
            <a:extLst>
              <a:ext uri="{FF2B5EF4-FFF2-40B4-BE49-F238E27FC236}">
                <a16:creationId xmlns:a16="http://schemas.microsoft.com/office/drawing/2014/main" id="{B47DB958-6F41-ECEF-340B-8CBABBDCD0EB}"/>
              </a:ext>
            </a:extLst>
          </p:cNvPr>
          <p:cNvSpPr>
            <a:spLocks noGrp="1"/>
          </p:cNvSpPr>
          <p:nvPr>
            <p:ph type="sldNum" sz="quarter" idx="12"/>
          </p:nvPr>
        </p:nvSpPr>
        <p:spPr/>
        <p:txBody>
          <a:bodyPr/>
          <a:lstStyle/>
          <a:p>
            <a:fld id="{EF892D59-8F09-EF4B-AD6D-DA609442F868}" type="slidenum">
              <a:rPr lang="en-GB" smtClean="0"/>
              <a:pPr/>
              <a:t>16</a:t>
            </a:fld>
            <a:endParaRPr lang="en-GB"/>
          </a:p>
        </p:txBody>
      </p:sp>
      <p:sp>
        <p:nvSpPr>
          <p:cNvPr id="13317" name="Text Box 4"/>
          <p:cNvSpPr txBox="1">
            <a:spLocks noChangeArrowheads="1"/>
          </p:cNvSpPr>
          <p:nvPr/>
        </p:nvSpPr>
        <p:spPr bwMode="auto">
          <a:xfrm>
            <a:off x="6250329" y="1820537"/>
            <a:ext cx="5497750" cy="4185761"/>
          </a:xfrm>
          <a:prstGeom prst="rect">
            <a:avLst/>
          </a:prstGeom>
          <a:solidFill>
            <a:schemeClr val="tx1"/>
          </a:solidFill>
          <a:ln w="9525">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&gt;&gt;&gt; </a:t>
            </a:r>
            <a:r>
              <a:rPr lang="en-GB" sz="1400" b="1" dirty="0">
                <a:solidFill>
                  <a:schemeClr val="bg1"/>
                </a:solidFill>
                <a:latin typeface="Consolas" panose="020B0609020204030204" pitchFamily="49" charset="0"/>
              </a:rPr>
              <a:t>help</a:t>
            </a:r>
            <a:r>
              <a:rPr lang="en-GB" sz="1400" dirty="0">
                <a:solidFill>
                  <a:schemeClr val="bg1"/>
                </a:solidFill>
                <a:latin typeface="Consolas" panose="020B0609020204030204" pitchFamily="49" charset="0"/>
              </a:rPr>
              <a:t>(</a:t>
            </a:r>
            <a:r>
              <a:rPr lang="en-GB" sz="1400" dirty="0" err="1">
                <a:solidFill>
                  <a:schemeClr val="bg1"/>
                </a:solidFill>
                <a:latin typeface="Consolas" panose="020B0609020204030204" pitchFamily="49" charset="0"/>
              </a:rPr>
              <a:t>mymodule_a</a:t>
            </a:r>
            <a:r>
              <a:rPr lang="en-GB" sz="1400" dirty="0">
                <a:solidFill>
                  <a:schemeClr val="bg1"/>
                </a:solidFill>
                <a:latin typeface="Consolas" panose="020B0609020204030204" pitchFamily="49" charset="0"/>
              </a:rPr>
              <a:t>)</a:t>
            </a:r>
          </a:p>
          <a:p>
            <a:pPr>
              <a:spcBef>
                <a:spcPct val="0"/>
              </a:spcBef>
            </a:pPr>
            <a:r>
              <a:rPr lang="en-GB" sz="1400" dirty="0">
                <a:solidFill>
                  <a:schemeClr val="bg1"/>
                </a:solidFill>
                <a:latin typeface="Consolas" panose="020B0609020204030204" pitchFamily="49" charset="0"/>
              </a:rPr>
              <a:t>Help on module </a:t>
            </a:r>
            <a:r>
              <a:rPr lang="en-GB" sz="1400" dirty="0" err="1">
                <a:solidFill>
                  <a:schemeClr val="bg1"/>
                </a:solidFill>
                <a:latin typeface="Consolas" panose="020B0609020204030204" pitchFamily="49" charset="0"/>
              </a:rPr>
              <a:t>mymodule_a</a:t>
            </a:r>
            <a:r>
              <a:rPr lang="en-GB" sz="1400" dirty="0">
                <a:solidFill>
                  <a:schemeClr val="bg1"/>
                </a:solidFill>
                <a:latin typeface="Consolas" panose="020B0609020204030204" pitchFamily="49" charset="0"/>
              </a:rPr>
              <a:t>:</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NAME</a:t>
            </a:r>
          </a:p>
          <a:p>
            <a:pPr>
              <a:spcBef>
                <a:spcPct val="0"/>
              </a:spcBef>
            </a:pP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mymodule_a</a:t>
            </a:r>
            <a:endParaRPr lang="en-GB" sz="1400" dirty="0">
              <a:solidFill>
                <a:schemeClr val="bg1"/>
              </a:solidFill>
              <a:latin typeface="Consolas" panose="020B0609020204030204" pitchFamily="49" charset="0"/>
            </a:endParaRP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FILE</a:t>
            </a:r>
          </a:p>
          <a:p>
            <a:pPr>
              <a:spcBef>
                <a:spcPct val="0"/>
              </a:spcBef>
            </a:pPr>
            <a:r>
              <a:rPr lang="en-GB" sz="1400" dirty="0">
                <a:solidFill>
                  <a:schemeClr val="bg1"/>
                </a:solidFill>
                <a:latin typeface="Consolas" panose="020B0609020204030204" pitchFamily="49" charset="0"/>
              </a:rPr>
              <a:t>    c:\qa\python\mydemos\demomodules\mymodule_a.py</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DESCRIPTION</a:t>
            </a:r>
          </a:p>
          <a:p>
            <a:pPr>
              <a:spcBef>
                <a:spcPct val="0"/>
              </a:spcBef>
            </a:pPr>
            <a:r>
              <a:rPr lang="en-GB" sz="1400" dirty="0">
                <a:solidFill>
                  <a:schemeClr val="bg1"/>
                </a:solidFill>
                <a:latin typeface="Consolas" panose="020B0609020204030204" pitchFamily="49" charset="0"/>
              </a:rPr>
              <a:t>    This is a test module containing one</a:t>
            </a:r>
          </a:p>
          <a:p>
            <a:pPr>
              <a:spcBef>
                <a:spcPct val="0"/>
              </a:spcBef>
            </a:pPr>
            <a:r>
              <a:rPr lang="en-GB" sz="1400" dirty="0">
                <a:solidFill>
                  <a:schemeClr val="bg1"/>
                </a:solidFill>
                <a:latin typeface="Consolas" panose="020B0609020204030204" pitchFamily="49" charset="0"/>
              </a:rPr>
              <a:t>    function, my_func1</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FUNCTIONS</a:t>
            </a:r>
          </a:p>
          <a:p>
            <a:pPr>
              <a:spcBef>
                <a:spcPct val="0"/>
              </a:spcBef>
            </a:pPr>
            <a:r>
              <a:rPr lang="en-GB" sz="1400" dirty="0">
                <a:solidFill>
                  <a:schemeClr val="bg1"/>
                </a:solidFill>
                <a:latin typeface="Consolas" panose="020B0609020204030204" pitchFamily="49" charset="0"/>
              </a:rPr>
              <a:t>    my_func1()</a:t>
            </a:r>
          </a:p>
          <a:p>
            <a:pPr>
              <a:spcBef>
                <a:spcPct val="0"/>
              </a:spcBef>
            </a:pPr>
            <a:r>
              <a:rPr lang="en-GB" sz="1400" dirty="0">
                <a:solidFill>
                  <a:schemeClr val="bg1"/>
                </a:solidFill>
                <a:latin typeface="Consolas" panose="020B0609020204030204" pitchFamily="49" charset="0"/>
              </a:rPr>
              <a:t>        my_func1 has no parameters and prints 'Hello'    </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DATA</a:t>
            </a:r>
          </a:p>
          <a:p>
            <a:pPr>
              <a:spcBef>
                <a:spcPct val="0"/>
              </a:spcBef>
            </a:pPr>
            <a:r>
              <a:rPr lang="en-GB" sz="1400" dirty="0">
                <a:solidFill>
                  <a:schemeClr val="bg1"/>
                </a:solidFill>
                <a:latin typeface="Consolas" panose="020B0609020204030204" pitchFamily="49" charset="0"/>
              </a:rPr>
              <a:t>    var1 = 42</a:t>
            </a:r>
          </a:p>
        </p:txBody>
      </p:sp>
      <p:sp>
        <p:nvSpPr>
          <p:cNvPr id="5" name="TextBox 4">
            <a:extLst>
              <a:ext uri="{FF2B5EF4-FFF2-40B4-BE49-F238E27FC236}">
                <a16:creationId xmlns:a16="http://schemas.microsoft.com/office/drawing/2014/main" id="{3BD7084E-0DC8-765D-CC17-ED8B33353F2E}"/>
              </a:ext>
            </a:extLst>
          </p:cNvPr>
          <p:cNvSpPr txBox="1"/>
          <p:nvPr/>
        </p:nvSpPr>
        <p:spPr>
          <a:xfrm>
            <a:off x="3375662" y="4071102"/>
            <a:ext cx="239062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Module docstring</a:t>
            </a:r>
          </a:p>
        </p:txBody>
      </p:sp>
      <p:sp>
        <p:nvSpPr>
          <p:cNvPr id="6" name="TextBox 5">
            <a:extLst>
              <a:ext uri="{FF2B5EF4-FFF2-40B4-BE49-F238E27FC236}">
                <a16:creationId xmlns:a16="http://schemas.microsoft.com/office/drawing/2014/main" id="{330F5A2A-3A2F-69E2-0B10-CC823512BF0A}"/>
              </a:ext>
            </a:extLst>
          </p:cNvPr>
          <p:cNvSpPr txBox="1"/>
          <p:nvPr/>
        </p:nvSpPr>
        <p:spPr>
          <a:xfrm>
            <a:off x="3375662" y="4956181"/>
            <a:ext cx="239062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Function docstring</a:t>
            </a:r>
          </a:p>
        </p:txBody>
      </p:sp>
      <p:sp>
        <p:nvSpPr>
          <p:cNvPr id="7" name="Line 11">
            <a:extLst>
              <a:ext uri="{FF2B5EF4-FFF2-40B4-BE49-F238E27FC236}">
                <a16:creationId xmlns:a16="http://schemas.microsoft.com/office/drawing/2014/main" id="{5C0DEE98-ED88-5BEA-57E9-A0BE81124676}"/>
              </a:ext>
            </a:extLst>
          </p:cNvPr>
          <p:cNvSpPr>
            <a:spLocks noChangeShapeType="1"/>
          </p:cNvSpPr>
          <p:nvPr/>
        </p:nvSpPr>
        <p:spPr bwMode="auto">
          <a:xfrm>
            <a:off x="5766284" y="4251958"/>
            <a:ext cx="890315" cy="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C472E69F-CE27-BD8D-3814-59852B52256F}"/>
              </a:ext>
            </a:extLst>
          </p:cNvPr>
          <p:cNvSpPr/>
          <p:nvPr/>
        </p:nvSpPr>
        <p:spPr>
          <a:xfrm>
            <a:off x="6693236" y="4883534"/>
            <a:ext cx="4916172" cy="489422"/>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11">
            <a:extLst>
              <a:ext uri="{FF2B5EF4-FFF2-40B4-BE49-F238E27FC236}">
                <a16:creationId xmlns:a16="http://schemas.microsoft.com/office/drawing/2014/main" id="{5DDF3C0A-CD5C-F1FA-9157-5779537B10D1}"/>
              </a:ext>
            </a:extLst>
          </p:cNvPr>
          <p:cNvSpPr>
            <a:spLocks noChangeShapeType="1"/>
          </p:cNvSpPr>
          <p:nvPr/>
        </p:nvSpPr>
        <p:spPr bwMode="auto">
          <a:xfrm flipV="1">
            <a:off x="5766284" y="5140847"/>
            <a:ext cx="890314" cy="3"/>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AFCD1C-2CD9-DD5C-C873-70C9EB375F29}"/>
              </a:ext>
            </a:extLst>
          </p:cNvPr>
          <p:cNvSpPr/>
          <p:nvPr/>
        </p:nvSpPr>
        <p:spPr>
          <a:xfrm>
            <a:off x="6693236" y="4001555"/>
            <a:ext cx="3700830" cy="48942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709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6B1C3-FDFC-CD49-234D-C224FB7E4CF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Title 1">
            <a:extLst>
              <a:ext uri="{FF2B5EF4-FFF2-40B4-BE49-F238E27FC236}">
                <a16:creationId xmlns:a16="http://schemas.microsoft.com/office/drawing/2014/main" id="{CFE28B7A-D1A5-B152-1CA9-3BE6306E8541}"/>
              </a:ext>
            </a:extLst>
          </p:cNvPr>
          <p:cNvSpPr txBox="1">
            <a:spLocks/>
          </p:cNvSpPr>
          <p:nvPr/>
        </p:nvSpPr>
        <p:spPr>
          <a:xfrm>
            <a:off x="443922" y="500194"/>
            <a:ext cx="11303577" cy="858985"/>
          </a:xfrm>
          <a:prstGeom prst="rect">
            <a:avLst/>
          </a:prstGeom>
          <a:ln>
            <a:noFill/>
          </a:ln>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a:latin typeface="+mj-lt"/>
              </a:rPr>
              <a:t>Python profiler</a:t>
            </a:r>
            <a:endParaRPr lang="en-GB" sz="3000" b="1" dirty="0">
              <a:latin typeface="+mj-lt"/>
            </a:endParaRPr>
          </a:p>
        </p:txBody>
      </p:sp>
      <p:sp>
        <p:nvSpPr>
          <p:cNvPr id="6" name="Content Placeholder 2">
            <a:extLst>
              <a:ext uri="{FF2B5EF4-FFF2-40B4-BE49-F238E27FC236}">
                <a16:creationId xmlns:a16="http://schemas.microsoft.com/office/drawing/2014/main" id="{33B706D5-B0B3-7665-DD2C-6B7985A5AB16}"/>
              </a:ext>
            </a:extLst>
          </p:cNvPr>
          <p:cNvSpPr>
            <a:spLocks noGrp="1"/>
          </p:cNvSpPr>
          <p:nvPr>
            <p:ph sz="quarter" idx="4"/>
          </p:nvPr>
        </p:nvSpPr>
        <p:spPr>
          <a:xfrm>
            <a:off x="443922" y="1733108"/>
            <a:ext cx="11303578" cy="4348715"/>
          </a:xfrm>
        </p:spPr>
        <p:txBody>
          <a:bodyPr/>
          <a:lstStyle/>
          <a:p>
            <a:pPr marL="0" indent="0">
              <a:buNone/>
            </a:pPr>
            <a:r>
              <a:rPr lang="en-GB" b="1" dirty="0">
                <a:solidFill>
                  <a:schemeClr val="tx1"/>
                </a:solidFill>
              </a:rPr>
              <a:t>The </a:t>
            </a:r>
            <a:r>
              <a:rPr lang="en-GB" b="1" dirty="0" err="1">
                <a:solidFill>
                  <a:schemeClr val="tx1"/>
                </a:solidFill>
              </a:rPr>
              <a:t>cProfile</a:t>
            </a:r>
            <a:r>
              <a:rPr lang="en-GB" b="1" dirty="0">
                <a:solidFill>
                  <a:schemeClr val="tx1"/>
                </a:solidFill>
              </a:rPr>
              <a:t> module</a:t>
            </a:r>
          </a:p>
          <a:p>
            <a:r>
              <a:rPr lang="en-GB" dirty="0">
                <a:solidFill>
                  <a:schemeClr val="tx1"/>
                </a:solidFill>
              </a:rPr>
              <a:t>Profile a specific function from a script.</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r>
              <a:rPr lang="en-GB" dirty="0">
                <a:solidFill>
                  <a:schemeClr val="tx1"/>
                </a:solidFill>
              </a:rPr>
              <a:t>Or the whole script from the command-line.</a:t>
            </a:r>
          </a:p>
          <a:p>
            <a:pPr marL="0" indent="0">
              <a:buNone/>
            </a:pPr>
            <a:endParaRPr lang="en-GB" dirty="0">
              <a:solidFill>
                <a:schemeClr val="tx1"/>
              </a:solidFill>
            </a:endParaRPr>
          </a:p>
          <a:p>
            <a:pPr marL="0" indent="0">
              <a:buNone/>
            </a:pPr>
            <a:endParaRPr lang="en-GB" dirty="0">
              <a:solidFill>
                <a:schemeClr val="tx1"/>
              </a:solidFill>
            </a:endParaRPr>
          </a:p>
          <a:p>
            <a:r>
              <a:rPr lang="en-GB" dirty="0">
                <a:solidFill>
                  <a:schemeClr val="tx1"/>
                </a:solidFill>
              </a:rPr>
              <a:t>Analyse the output file using </a:t>
            </a:r>
            <a:r>
              <a:rPr lang="en-GB" dirty="0" err="1">
                <a:solidFill>
                  <a:schemeClr val="tx1"/>
                </a:solidFill>
              </a:rPr>
              <a:t>pstats</a:t>
            </a:r>
            <a:r>
              <a:rPr lang="en-GB" dirty="0">
                <a:solidFill>
                  <a:schemeClr val="tx1"/>
                </a:solidFill>
              </a:rPr>
              <a:t> shell.</a:t>
            </a:r>
          </a:p>
          <a:p>
            <a:pPr marL="0" indent="0">
              <a:buNone/>
            </a:pPr>
            <a:endParaRPr lang="en-GB" dirty="0">
              <a:solidFill>
                <a:schemeClr val="tx1"/>
              </a:solidFill>
            </a:endParaRPr>
          </a:p>
        </p:txBody>
      </p:sp>
      <p:sp>
        <p:nvSpPr>
          <p:cNvPr id="7" name="TextBox 3">
            <a:extLst>
              <a:ext uri="{FF2B5EF4-FFF2-40B4-BE49-F238E27FC236}">
                <a16:creationId xmlns:a16="http://schemas.microsoft.com/office/drawing/2014/main" id="{EE759C9C-FB64-0000-2758-A059490392E9}"/>
              </a:ext>
            </a:extLst>
          </p:cNvPr>
          <p:cNvSpPr txBox="1">
            <a:spLocks noChangeArrowheads="1"/>
          </p:cNvSpPr>
          <p:nvPr/>
        </p:nvSpPr>
        <p:spPr bwMode="auto">
          <a:xfrm>
            <a:off x="766813" y="2491904"/>
            <a:ext cx="6009979" cy="923330"/>
          </a:xfrm>
          <a:prstGeom prst="rect">
            <a:avLst/>
          </a:prstGeom>
          <a:solidFill>
            <a:schemeClr val="tx1"/>
          </a:solidFill>
          <a:ln w="9525">
            <a:solidFill>
              <a:srgbClr val="000000"/>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import </a:t>
            </a:r>
            <a:r>
              <a:rPr lang="en-GB" sz="1800" dirty="0" err="1">
                <a:solidFill>
                  <a:schemeClr val="bg1"/>
                </a:solidFill>
                <a:latin typeface="Consolas" panose="020B0609020204030204" pitchFamily="49" charset="0"/>
              </a:rPr>
              <a:t>mymodule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import </a:t>
            </a:r>
            <a:r>
              <a:rPr lang="en-GB" sz="1800" b="1" dirty="0" err="1">
                <a:solidFill>
                  <a:schemeClr val="accent1"/>
                </a:solidFill>
                <a:latin typeface="Consolas" panose="020B0609020204030204" pitchFamily="49" charset="0"/>
              </a:rPr>
              <a:t>cProfile</a:t>
            </a:r>
            <a:endParaRPr lang="en-GB" sz="1800" b="1" dirty="0">
              <a:solidFill>
                <a:schemeClr val="accent1"/>
              </a:solidFill>
              <a:latin typeface="Consolas" panose="020B0609020204030204" pitchFamily="49" charset="0"/>
            </a:endParaRPr>
          </a:p>
          <a:p>
            <a:pPr>
              <a:spcBef>
                <a:spcPct val="0"/>
              </a:spcBef>
            </a:pPr>
            <a:r>
              <a:rPr lang="en-GB" sz="1800" b="1" dirty="0" err="1">
                <a:solidFill>
                  <a:schemeClr val="accent1"/>
                </a:solidFill>
                <a:latin typeface="Consolas" panose="020B0609020204030204" pitchFamily="49" charset="0"/>
              </a:rPr>
              <a:t>cProfile.run</a:t>
            </a:r>
            <a:r>
              <a:rPr lang="en-GB" sz="1800" dirty="0">
                <a:solidFill>
                  <a:schemeClr val="bg1"/>
                </a:solidFill>
                <a:latin typeface="Consolas" panose="020B0609020204030204" pitchFamily="49" charset="0"/>
              </a:rPr>
              <a:t>('</a:t>
            </a:r>
            <a:r>
              <a:rPr lang="en-GB" sz="1800" dirty="0" err="1">
                <a:solidFill>
                  <a:schemeClr val="bg1"/>
                </a:solidFill>
                <a:latin typeface="Consolas" panose="020B0609020204030204" pitchFamily="49" charset="0"/>
              </a:rPr>
              <a:t>mymodule.start</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start.prof</a:t>
            </a:r>
            <a:r>
              <a:rPr lang="en-GB" sz="1800" dirty="0">
                <a:solidFill>
                  <a:schemeClr val="bg1"/>
                </a:solidFill>
                <a:latin typeface="Consolas" panose="020B0609020204030204" pitchFamily="49" charset="0"/>
              </a:rPr>
              <a:t>')</a:t>
            </a:r>
          </a:p>
        </p:txBody>
      </p:sp>
      <p:sp>
        <p:nvSpPr>
          <p:cNvPr id="8" name="TextBox 5">
            <a:extLst>
              <a:ext uri="{FF2B5EF4-FFF2-40B4-BE49-F238E27FC236}">
                <a16:creationId xmlns:a16="http://schemas.microsoft.com/office/drawing/2014/main" id="{0AB1C660-83F7-C3F9-4A02-0DD0379E6AE8}"/>
              </a:ext>
            </a:extLst>
          </p:cNvPr>
          <p:cNvSpPr txBox="1">
            <a:spLocks noChangeArrowheads="1"/>
          </p:cNvSpPr>
          <p:nvPr/>
        </p:nvSpPr>
        <p:spPr bwMode="auto">
          <a:xfrm>
            <a:off x="766813" y="3918119"/>
            <a:ext cx="6009979" cy="369332"/>
          </a:xfrm>
          <a:prstGeom prst="rect">
            <a:avLst/>
          </a:prstGeom>
          <a:solidFill>
            <a:srgbClr val="000000"/>
          </a:solidFill>
          <a:ln w="9525">
            <a:noFill/>
            <a:miter lim="800000"/>
            <a:headEnd/>
            <a:tailEnd/>
          </a:ln>
          <a:effectLst/>
        </p:spPr>
        <p:txBody>
          <a:bodyPr wrap="square">
            <a:spAutoFit/>
          </a:bodyPr>
          <a:lstStyle/>
          <a:p>
            <a:pPr>
              <a:defRPr/>
            </a:pPr>
            <a:r>
              <a:rPr lang="en-GB" dirty="0">
                <a:solidFill>
                  <a:schemeClr val="bg1"/>
                </a:solidFill>
                <a:latin typeface="Consolas" panose="020B0609020204030204" pitchFamily="49" charset="0"/>
              </a:rPr>
              <a:t>C:\QA&gt;python -m </a:t>
            </a:r>
            <a:r>
              <a:rPr lang="en-GB" dirty="0" err="1">
                <a:solidFill>
                  <a:schemeClr val="bg1"/>
                </a:solidFill>
                <a:latin typeface="Consolas" panose="020B0609020204030204" pitchFamily="49" charset="0"/>
              </a:rPr>
              <a:t>cProfile</a:t>
            </a:r>
            <a:r>
              <a:rPr lang="en-GB" dirty="0">
                <a:solidFill>
                  <a:schemeClr val="bg1"/>
                </a:solidFill>
                <a:latin typeface="Consolas" panose="020B0609020204030204" pitchFamily="49" charset="0"/>
              </a:rPr>
              <a:t> thing.py</a:t>
            </a:r>
          </a:p>
        </p:txBody>
      </p:sp>
      <p:sp>
        <p:nvSpPr>
          <p:cNvPr id="9" name="TextBox 8">
            <a:extLst>
              <a:ext uri="{FF2B5EF4-FFF2-40B4-BE49-F238E27FC236}">
                <a16:creationId xmlns:a16="http://schemas.microsoft.com/office/drawing/2014/main" id="{376F6191-9BFE-0AB3-5B04-68FEEC29A5A1}"/>
              </a:ext>
            </a:extLst>
          </p:cNvPr>
          <p:cNvSpPr txBox="1"/>
          <p:nvPr/>
        </p:nvSpPr>
        <p:spPr>
          <a:xfrm>
            <a:off x="766813" y="5083530"/>
            <a:ext cx="6009979" cy="1077218"/>
          </a:xfrm>
          <a:prstGeom prst="rect">
            <a:avLst/>
          </a:prstGeom>
          <a:solidFill>
            <a:srgbClr val="000000"/>
          </a:solidFill>
          <a:ln>
            <a:noFill/>
          </a:ln>
          <a:effectLst/>
        </p:spPr>
        <p:txBody>
          <a:bodyPr wrap="square">
            <a:spAutoFit/>
          </a:bodyPr>
          <a:lstStyle/>
          <a:p>
            <a:pPr>
              <a:spcBef>
                <a:spcPts val="600"/>
              </a:spcBef>
              <a:defRPr/>
            </a:pPr>
            <a:r>
              <a:rPr lang="en-GB" dirty="0">
                <a:solidFill>
                  <a:schemeClr val="bg1"/>
                </a:solidFill>
                <a:latin typeface="Consolas" panose="020B0609020204030204" pitchFamily="49" charset="0"/>
              </a:rPr>
              <a:t>C:\QA&gt;python -m </a:t>
            </a:r>
            <a:r>
              <a:rPr lang="en-GB" dirty="0" err="1">
                <a:solidFill>
                  <a:schemeClr val="bg1"/>
                </a:solidFill>
                <a:latin typeface="Consolas" panose="020B0609020204030204" pitchFamily="49" charset="0"/>
              </a:rPr>
              <a:t>pstats</a:t>
            </a:r>
            <a:r>
              <a:rPr lang="en-GB" dirty="0">
                <a:solidFill>
                  <a:schemeClr val="bg1"/>
                </a:solidFill>
                <a:latin typeface="Consolas" panose="020B0609020204030204" pitchFamily="49" charset="0"/>
              </a:rPr>
              <a:t> </a:t>
            </a:r>
            <a:r>
              <a:rPr lang="en-GB" dirty="0" err="1">
                <a:solidFill>
                  <a:schemeClr val="bg1"/>
                </a:solidFill>
                <a:latin typeface="Consolas" panose="020B0609020204030204" pitchFamily="49" charset="0"/>
              </a:rPr>
              <a:t>start.prof</a:t>
            </a:r>
            <a:endParaRPr lang="en-GB" dirty="0">
              <a:solidFill>
                <a:schemeClr val="bg1"/>
              </a:solidFill>
              <a:latin typeface="Consolas" panose="020B0609020204030204" pitchFamily="49" charset="0"/>
            </a:endParaRPr>
          </a:p>
          <a:p>
            <a:pPr>
              <a:spcBef>
                <a:spcPts val="600"/>
              </a:spcBef>
              <a:defRPr/>
            </a:pPr>
            <a:r>
              <a:rPr lang="en-GB" dirty="0">
                <a:solidFill>
                  <a:schemeClr val="bg1"/>
                </a:solidFill>
                <a:latin typeface="Consolas" panose="020B0609020204030204" pitchFamily="49" charset="0"/>
              </a:rPr>
              <a:t>Welcome to the profile statistics browser.</a:t>
            </a:r>
          </a:p>
          <a:p>
            <a:pPr>
              <a:spcBef>
                <a:spcPts val="600"/>
              </a:spcBef>
              <a:defRPr/>
            </a:pPr>
            <a:r>
              <a:rPr lang="en-GB" dirty="0">
                <a:solidFill>
                  <a:schemeClr val="bg1"/>
                </a:solidFill>
                <a:latin typeface="Consolas" panose="020B0609020204030204" pitchFamily="49" charset="0"/>
              </a:rPr>
              <a:t>% help</a:t>
            </a:r>
          </a:p>
        </p:txBody>
      </p:sp>
      <p:sp>
        <p:nvSpPr>
          <p:cNvPr id="10" name="Slide Number Placeholder 3">
            <a:extLst>
              <a:ext uri="{FF2B5EF4-FFF2-40B4-BE49-F238E27FC236}">
                <a16:creationId xmlns:a16="http://schemas.microsoft.com/office/drawing/2014/main" id="{847D9A0B-BE50-DCC6-F630-5E1D4810A182}"/>
              </a:ext>
            </a:extLst>
          </p:cNvPr>
          <p:cNvSpPr txBox="1">
            <a:spLocks/>
          </p:cNvSpPr>
          <p:nvPr/>
        </p:nvSpPr>
        <p:spPr>
          <a:xfrm>
            <a:off x="9365513" y="6398855"/>
            <a:ext cx="2743200" cy="365125"/>
          </a:xfrm>
          <a:prstGeom prst="rect">
            <a:avLst/>
          </a:prstGeom>
        </p:spPr>
        <p:txBody>
          <a:bodyPr anchor="ctr"/>
          <a:lstStyle>
            <a:defPPr>
              <a:defRPr lang="en-US"/>
            </a:defPPr>
            <a:lvl1pPr marL="0" algn="r" defTabSz="914400" rtl="0" eaLnBrk="1" latinLnBrk="0" hangingPunct="1">
              <a:defRPr sz="18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17</a:t>
            </a:fld>
            <a:endParaRPr lang="en-GB"/>
          </a:p>
        </p:txBody>
      </p:sp>
      <p:sp>
        <p:nvSpPr>
          <p:cNvPr id="11" name="TextBox 10">
            <a:extLst>
              <a:ext uri="{FF2B5EF4-FFF2-40B4-BE49-F238E27FC236}">
                <a16:creationId xmlns:a16="http://schemas.microsoft.com/office/drawing/2014/main" id="{E78A9C13-39F7-A27E-5E3C-1592F5371DB3}"/>
              </a:ext>
            </a:extLst>
          </p:cNvPr>
          <p:cNvSpPr txBox="1"/>
          <p:nvPr/>
        </p:nvSpPr>
        <p:spPr>
          <a:xfrm>
            <a:off x="7461396" y="2897554"/>
            <a:ext cx="3808233"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Save statistics to this file (optional)</a:t>
            </a:r>
          </a:p>
          <a:p>
            <a:r>
              <a:rPr lang="en-GB" dirty="0"/>
              <a:t>Default: display statistics to </a:t>
            </a:r>
            <a:r>
              <a:rPr lang="en-GB" dirty="0" err="1"/>
              <a:t>stdout</a:t>
            </a:r>
            <a:endParaRPr lang="en-GB" dirty="0"/>
          </a:p>
        </p:txBody>
      </p:sp>
      <p:sp>
        <p:nvSpPr>
          <p:cNvPr id="12" name="Line 11">
            <a:extLst>
              <a:ext uri="{FF2B5EF4-FFF2-40B4-BE49-F238E27FC236}">
                <a16:creationId xmlns:a16="http://schemas.microsoft.com/office/drawing/2014/main" id="{8E880483-314F-22CA-CA94-D21255040D2B}"/>
              </a:ext>
            </a:extLst>
          </p:cNvPr>
          <p:cNvSpPr>
            <a:spLocks noChangeShapeType="1"/>
          </p:cNvSpPr>
          <p:nvPr/>
        </p:nvSpPr>
        <p:spPr bwMode="auto">
          <a:xfrm flipH="1">
            <a:off x="6776789" y="3215640"/>
            <a:ext cx="684606" cy="508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0428C4F9-AB5E-8239-7FDE-507D4C4E9C1E}"/>
              </a:ext>
            </a:extLst>
          </p:cNvPr>
          <p:cNvSpPr/>
          <p:nvPr/>
        </p:nvSpPr>
        <p:spPr>
          <a:xfrm>
            <a:off x="4926377" y="3077435"/>
            <a:ext cx="1758903" cy="286999"/>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125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normAutofit fontScale="92500"/>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a:xfrm>
            <a:off x="443921" y="1733108"/>
            <a:ext cx="6679721" cy="4318557"/>
          </a:xfrm>
        </p:spPr>
        <p:txBody>
          <a:bodyPr/>
          <a:lstStyle/>
          <a:p>
            <a:pPr marL="263525" indent="-263525">
              <a:buAutoNum type="arabicPeriod"/>
            </a:pPr>
            <a:r>
              <a:rPr lang="en-GB" b="1" dirty="0"/>
              <a:t>Suppose a function called add() is defined in a module called arithmetic.py. Which of the following code snippets correctly shows how to import and use the add() function? </a:t>
            </a:r>
            <a:r>
              <a:rPr lang="en-GB" b="1" u="sng" dirty="0"/>
              <a:t>Select all that apply</a:t>
            </a:r>
            <a:r>
              <a:rPr lang="en-GB" b="1" dirty="0"/>
              <a:t>.</a:t>
            </a:r>
          </a:p>
          <a:p>
            <a:pPr>
              <a:spcBef>
                <a:spcPts val="0"/>
              </a:spcBef>
            </a:pPr>
            <a:endParaRPr lang="en-GB" dirty="0">
              <a:latin typeface="Lucida Console" panose="020B0609040504020204" pitchFamily="49" charset="0"/>
            </a:endParaRPr>
          </a:p>
          <a:p>
            <a:pPr marL="541338" indent="-274638">
              <a:spcBef>
                <a:spcPts val="0"/>
              </a:spcBef>
            </a:pPr>
            <a:r>
              <a:rPr lang="en-GB" dirty="0"/>
              <a:t>a.	import arithmetic</a:t>
            </a:r>
          </a:p>
          <a:p>
            <a:pPr marL="541338" indent="-274638">
              <a:spcBef>
                <a:spcPts val="0"/>
              </a:spcBef>
            </a:pPr>
            <a:r>
              <a:rPr lang="en-GB" dirty="0"/>
              <a:t>  	result = </a:t>
            </a:r>
            <a:r>
              <a:rPr lang="en-GB" dirty="0" err="1"/>
              <a:t>arithmetic.add</a:t>
            </a:r>
            <a:r>
              <a:rPr lang="en-GB" dirty="0"/>
              <a:t>(2, 3)</a:t>
            </a:r>
          </a:p>
          <a:p>
            <a:pPr marL="541338" indent="-274638"/>
            <a:endParaRPr lang="en-GB" dirty="0"/>
          </a:p>
          <a:p>
            <a:pPr marL="541338" indent="-274638">
              <a:spcBef>
                <a:spcPts val="0"/>
              </a:spcBef>
            </a:pPr>
            <a:r>
              <a:rPr lang="en-GB" dirty="0"/>
              <a:t>b. from arithmetic import add</a:t>
            </a:r>
          </a:p>
          <a:p>
            <a:pPr marL="541338" indent="-274638">
              <a:spcBef>
                <a:spcPts val="0"/>
              </a:spcBef>
            </a:pPr>
            <a:r>
              <a:rPr lang="en-GB" dirty="0"/>
              <a:t>    	result = add(2, 3)</a:t>
            </a:r>
          </a:p>
          <a:p>
            <a:pPr marL="541338" indent="-274638">
              <a:spcBef>
                <a:spcPts val="0"/>
              </a:spcBef>
            </a:pPr>
            <a:endParaRPr lang="en-GB" dirty="0"/>
          </a:p>
          <a:p>
            <a:pPr marL="541338" indent="-274638">
              <a:spcBef>
                <a:spcPts val="0"/>
              </a:spcBef>
            </a:pPr>
            <a:r>
              <a:rPr lang="en-GB" dirty="0"/>
              <a:t>c.	from arithmetic import add</a:t>
            </a:r>
          </a:p>
          <a:p>
            <a:pPr marL="541338" indent="-274638">
              <a:spcBef>
                <a:spcPts val="0"/>
              </a:spcBef>
            </a:pPr>
            <a:r>
              <a:rPr lang="en-GB" dirty="0"/>
              <a:t>  	result = </a:t>
            </a:r>
            <a:r>
              <a:rPr lang="en-GB" dirty="0" err="1"/>
              <a:t>arithmetic.add</a:t>
            </a:r>
            <a:r>
              <a:rPr lang="en-GB" dirty="0"/>
              <a:t>(2, 3)</a:t>
            </a:r>
          </a:p>
          <a:p>
            <a:pPr marL="541338" indent="-274638">
              <a:spcBef>
                <a:spcPts val="0"/>
              </a:spcBef>
            </a:pPr>
            <a:endParaRPr lang="en-GB" dirty="0"/>
          </a:p>
          <a:p>
            <a:pPr marL="541338" indent="-274638">
              <a:spcBef>
                <a:spcPts val="0"/>
              </a:spcBef>
            </a:pPr>
            <a:r>
              <a:rPr lang="en-GB" dirty="0"/>
              <a:t>d.	import add from arithmetic</a:t>
            </a:r>
          </a:p>
          <a:p>
            <a:pPr marL="541338" indent="-274638">
              <a:spcBef>
                <a:spcPts val="0"/>
              </a:spcBef>
            </a:pPr>
            <a:r>
              <a:rPr lang="en-GB" dirty="0"/>
              <a:t>  	result = add(2, 3)</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A52B5-B7E6-175F-42D5-B63588E3E8FA}"/>
              </a:ext>
            </a:extLst>
          </p:cNvPr>
          <p:cNvSpPr>
            <a:spLocks noGrp="1"/>
          </p:cNvSpPr>
          <p:nvPr>
            <p:ph type="body" sz="quarter" idx="13"/>
          </p:nvPr>
        </p:nvSpPr>
        <p:spPr/>
        <p:txBody>
          <a:bodyPr/>
          <a:lstStyle/>
          <a:p>
            <a:pPr>
              <a:spcBef>
                <a:spcPts val="1200"/>
              </a:spcBef>
            </a:pPr>
            <a:r>
              <a:rPr lang="en-GB" dirty="0"/>
              <a:t>By the end of this chapter, learners will be able to:</a:t>
            </a:r>
          </a:p>
          <a:p>
            <a:pPr marL="285750" indent="-285750">
              <a:spcBef>
                <a:spcPts val="1200"/>
              </a:spcBef>
              <a:buFont typeface="Arial" panose="020B0604020202020204" pitchFamily="34" charset="0"/>
              <a:buChar char="•"/>
            </a:pPr>
            <a:r>
              <a:rPr lang="en-GB" dirty="0"/>
              <a:t>Understand what modules and packages are </a:t>
            </a:r>
          </a:p>
          <a:p>
            <a:pPr marL="285750" indent="-285750">
              <a:spcBef>
                <a:spcPts val="1200"/>
              </a:spcBef>
              <a:buFont typeface="Arial" panose="020B0604020202020204" pitchFamily="34" charset="0"/>
              <a:buChar char="•"/>
            </a:pPr>
            <a:r>
              <a:rPr lang="en-GB" dirty="0"/>
              <a:t>Know why it's good to use multiple source files</a:t>
            </a:r>
          </a:p>
          <a:p>
            <a:pPr marL="285750" indent="-285750">
              <a:spcBef>
                <a:spcPts val="1200"/>
              </a:spcBef>
              <a:buFont typeface="Arial" panose="020B0604020202020204" pitchFamily="34" charset="0"/>
              <a:buChar char="•"/>
            </a:pPr>
            <a:r>
              <a:rPr lang="en-GB" dirty="0"/>
              <a:t>Import modules and names</a:t>
            </a:r>
          </a:p>
          <a:p>
            <a:pPr marL="285750" indent="-285750">
              <a:spcBef>
                <a:spcPts val="1200"/>
              </a:spcBef>
              <a:buFont typeface="Arial" panose="020B0604020202020204" pitchFamily="34" charset="0"/>
              <a:buChar char="•"/>
            </a:pPr>
            <a:r>
              <a:rPr lang="en-GB" dirty="0"/>
              <a:t>Utilise directories and namespaces as packages</a:t>
            </a:r>
          </a:p>
          <a:p>
            <a:pPr marL="285750" indent="-285750">
              <a:spcBef>
                <a:spcPts val="1200"/>
              </a:spcBef>
              <a:buFont typeface="Arial" panose="020B0604020202020204" pitchFamily="34" charset="0"/>
              <a:buChar char="•"/>
            </a:pPr>
            <a:r>
              <a:rPr lang="en-GB" dirty="0"/>
              <a:t>Implement code that utilises the 'main' trick</a:t>
            </a:r>
          </a:p>
          <a:p>
            <a:pPr marL="285750" indent="-285750">
              <a:spcBef>
                <a:spcPts val="1200"/>
              </a:spcBef>
              <a:buFont typeface="Arial" panose="020B0604020202020204" pitchFamily="34" charset="0"/>
              <a:buChar char="•"/>
            </a:pPr>
            <a:r>
              <a:rPr lang="en-GB" dirty="0"/>
              <a:t>Create module documentation by using docstrings</a:t>
            </a:r>
          </a:p>
          <a:p>
            <a:pPr marL="285750" indent="-285750">
              <a:spcBef>
                <a:spcPts val="1200"/>
              </a:spcBef>
              <a:buFont typeface="Arial" panose="020B0604020202020204" pitchFamily="34" charset="0"/>
              <a:buChar char="•"/>
            </a:pPr>
            <a:r>
              <a:rPr lang="en-GB" dirty="0"/>
              <a:t>Use the Python profiler to understand how code behaves</a:t>
            </a:r>
          </a:p>
        </p:txBody>
      </p:sp>
    </p:spTree>
    <p:extLst>
      <p:ext uri="{BB962C8B-B14F-4D97-AF65-F5344CB8AC3E}">
        <p14:creationId xmlns:p14="http://schemas.microsoft.com/office/powerpoint/2010/main" val="249454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4EE5-2A7F-2E6D-3FB2-DACEA23C4C05}"/>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CA3AC493-2806-1461-A93C-C795D35940A3}"/>
              </a:ext>
            </a:extLst>
          </p:cNvPr>
          <p:cNvSpPr>
            <a:spLocks noGrp="1"/>
          </p:cNvSpPr>
          <p:nvPr>
            <p:ph type="body" sz="quarter" idx="13"/>
          </p:nvPr>
        </p:nvSpPr>
        <p:spPr/>
        <p:txBody>
          <a:bodyPr/>
          <a:lstStyle/>
          <a:p>
            <a:pPr marL="182563" indent="-182563"/>
            <a:r>
              <a:rPr lang="en-GB" b="1" dirty="0"/>
              <a:t>2. What is the difference between a module and a package in Python?.</a:t>
            </a:r>
          </a:p>
          <a:p>
            <a:pPr marL="531813" indent="-265113">
              <a:buAutoNum type="alphaLcPeriod"/>
            </a:pPr>
            <a:r>
              <a:rPr lang="en-GB" dirty="0"/>
              <a:t>A module is a folder, while a package is a single file</a:t>
            </a:r>
          </a:p>
          <a:p>
            <a:pPr marL="531813" indent="-265113">
              <a:buAutoNum type="alphaLcPeriod"/>
            </a:pPr>
            <a:r>
              <a:rPr lang="en-GB" dirty="0"/>
              <a:t>A module is a single .</a:t>
            </a:r>
            <a:r>
              <a:rPr lang="en-GB" dirty="0" err="1"/>
              <a:t>py</a:t>
            </a:r>
            <a:r>
              <a:rPr lang="en-GB" dirty="0"/>
              <a:t> file, while a package is a collection of modules inside a folder with an __init__.py file</a:t>
            </a:r>
          </a:p>
          <a:p>
            <a:pPr marL="531813" indent="-265113">
              <a:buAutoNum type="alphaLcPeriod"/>
            </a:pPr>
            <a:r>
              <a:rPr lang="en-GB" dirty="0"/>
              <a:t>Both terms mean the same</a:t>
            </a:r>
          </a:p>
          <a:p>
            <a:pPr marL="531813" indent="-265113">
              <a:buAutoNum type="alphaLcPeriod"/>
            </a:pPr>
            <a:r>
              <a:rPr lang="en-GB" dirty="0"/>
              <a:t>A package can only contain built-in functions, while modules cannot</a:t>
            </a:r>
          </a:p>
        </p:txBody>
      </p:sp>
    </p:spTree>
    <p:extLst>
      <p:ext uri="{BB962C8B-B14F-4D97-AF65-F5344CB8AC3E}">
        <p14:creationId xmlns:p14="http://schemas.microsoft.com/office/powerpoint/2010/main" val="19134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7B66-4AF5-DDBA-F88A-7E739E5A1CEE}"/>
              </a:ext>
            </a:extLst>
          </p:cNvPr>
          <p:cNvSpPr>
            <a:spLocks noGrp="1"/>
          </p:cNvSpPr>
          <p:nvPr>
            <p:ph type="ctrTitle"/>
          </p:nvPr>
        </p:nvSpPr>
        <p:spPr/>
        <p:txBody>
          <a:bodyPr/>
          <a:lstStyle/>
          <a:p>
            <a:r>
              <a:rPr lang="en-GB" dirty="0"/>
              <a:t>Review Questions</a:t>
            </a:r>
          </a:p>
        </p:txBody>
      </p:sp>
      <p:sp>
        <p:nvSpPr>
          <p:cNvPr id="3" name="Text Placeholder 2">
            <a:extLst>
              <a:ext uri="{FF2B5EF4-FFF2-40B4-BE49-F238E27FC236}">
                <a16:creationId xmlns:a16="http://schemas.microsoft.com/office/drawing/2014/main" id="{4A5268FF-AB08-C555-474E-81773E1D461F}"/>
              </a:ext>
            </a:extLst>
          </p:cNvPr>
          <p:cNvSpPr>
            <a:spLocks noGrp="1"/>
          </p:cNvSpPr>
          <p:nvPr>
            <p:ph type="body" sz="quarter" idx="13"/>
          </p:nvPr>
        </p:nvSpPr>
        <p:spPr>
          <a:xfrm>
            <a:off x="443921" y="1733108"/>
            <a:ext cx="6679721" cy="4477911"/>
          </a:xfrm>
        </p:spPr>
        <p:txBody>
          <a:bodyPr/>
          <a:lstStyle/>
          <a:p>
            <a:r>
              <a:rPr lang="en-GB" b="1" dirty="0"/>
              <a:t>3. Where does Python look for modules when using import?</a:t>
            </a:r>
          </a:p>
          <a:p>
            <a:pPr marL="531813" indent="-265113">
              <a:buAutoNum type="alphaLcPeriod"/>
            </a:pPr>
            <a:r>
              <a:rPr lang="en-GB" dirty="0"/>
              <a:t>Only in the current working directory</a:t>
            </a:r>
          </a:p>
          <a:p>
            <a:pPr marL="531813" indent="-265113">
              <a:buAutoNum type="alphaLcPeriod"/>
            </a:pPr>
            <a:r>
              <a:rPr lang="en-GB" dirty="0"/>
              <a:t>In the PYTHONPATH, current directory, and standard library locations</a:t>
            </a:r>
          </a:p>
          <a:p>
            <a:pPr marL="531813" indent="-265113">
              <a:buAutoNum type="alphaLcPeriod"/>
            </a:pPr>
            <a:r>
              <a:rPr lang="en-GB" dirty="0"/>
              <a:t>Only in the site-packages directory</a:t>
            </a:r>
          </a:p>
          <a:p>
            <a:pPr marL="531813" indent="-265113">
              <a:buAutoNum type="alphaLcPeriod"/>
            </a:pPr>
            <a:r>
              <a:rPr lang="en-GB" dirty="0"/>
              <a:t>Nowhere, you must specify the absolute path</a:t>
            </a:r>
          </a:p>
          <a:p>
            <a:pPr marL="266700" indent="-266700"/>
            <a:r>
              <a:rPr lang="en-GB" b="1" dirty="0"/>
              <a:t>4. What is the purpose of the if __name__ == "__main__": statement in Python?</a:t>
            </a:r>
          </a:p>
          <a:p>
            <a:pPr marL="531813" lvl="1" indent="-265113">
              <a:buAutoNum type="alphaLcPeriod"/>
            </a:pPr>
            <a:r>
              <a:rPr lang="en-GB" sz="1800" dirty="0"/>
              <a:t>It defines the main function of every Python program</a:t>
            </a:r>
          </a:p>
          <a:p>
            <a:pPr marL="531813" lvl="1" indent="-265113">
              <a:buFont typeface="Arial" panose="020B0604020202020204" pitchFamily="34" charset="0"/>
              <a:buAutoNum type="alphaLcPeriod"/>
            </a:pPr>
            <a:r>
              <a:rPr lang="en-GB" sz="1800" dirty="0"/>
              <a:t>It specifies the entry point for Python packages on </a:t>
            </a:r>
            <a:r>
              <a:rPr lang="en-GB" sz="1800" dirty="0" err="1"/>
              <a:t>PyPI</a:t>
            </a:r>
            <a:endParaRPr lang="en-GB" sz="1800" dirty="0"/>
          </a:p>
          <a:p>
            <a:pPr marL="531813" lvl="1" indent="-265113">
              <a:buAutoNum type="alphaLcPeriod"/>
            </a:pPr>
            <a:r>
              <a:rPr lang="en-GB" sz="1800" dirty="0"/>
              <a:t>It ensures that a block of code only runs when the file is executed directly, not when imported as a module</a:t>
            </a:r>
          </a:p>
          <a:p>
            <a:pPr marL="531813" lvl="1" indent="-265113">
              <a:buAutoNum type="alphaLcPeriod"/>
            </a:pPr>
            <a:r>
              <a:rPr lang="en-GB" sz="1800" dirty="0"/>
              <a:t>It prevents a module from being imported</a:t>
            </a:r>
          </a:p>
        </p:txBody>
      </p:sp>
    </p:spTree>
    <p:extLst>
      <p:ext uri="{BB962C8B-B14F-4D97-AF65-F5344CB8AC3E}">
        <p14:creationId xmlns:p14="http://schemas.microsoft.com/office/powerpoint/2010/main" val="246187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DB68BE-D396-985C-300B-FC4E59C14BF4}"/>
              </a:ext>
            </a:extLst>
          </p:cNvPr>
          <p:cNvSpPr>
            <a:spLocks noGrp="1"/>
          </p:cNvSpPr>
          <p:nvPr>
            <p:ph type="ctrTitle"/>
          </p:nvPr>
        </p:nvSpPr>
        <p:spPr/>
        <p:txBody>
          <a:bodyPr/>
          <a:lstStyle/>
          <a:p>
            <a:r>
              <a:rPr lang="en-GB" dirty="0"/>
              <a:t>Summary</a:t>
            </a:r>
          </a:p>
        </p:txBody>
      </p:sp>
      <p:sp>
        <p:nvSpPr>
          <p:cNvPr id="6" name="Text Placeholder 5">
            <a:extLst>
              <a:ext uri="{FF2B5EF4-FFF2-40B4-BE49-F238E27FC236}">
                <a16:creationId xmlns:a16="http://schemas.microsoft.com/office/drawing/2014/main" id="{0FD45EE9-9397-2E02-94AC-D50BD65E9464}"/>
              </a:ext>
            </a:extLst>
          </p:cNvPr>
          <p:cNvSpPr>
            <a:spLocks noGrp="1"/>
          </p:cNvSpPr>
          <p:nvPr>
            <p:ph type="body" sz="quarter" idx="13"/>
          </p:nvPr>
        </p:nvSpPr>
        <p:spPr>
          <a:xfrm>
            <a:off x="443921" y="1733108"/>
            <a:ext cx="7069399" cy="4061405"/>
          </a:xfrm>
        </p:spPr>
        <p:txBody>
          <a:bodyPr/>
          <a:lstStyle/>
          <a:p>
            <a:pPr marL="285750" indent="-285750">
              <a:buFont typeface="Arial" panose="020B0604020202020204" pitchFamily="34" charset="0"/>
              <a:buChar char="•"/>
            </a:pPr>
            <a:r>
              <a:rPr lang="en-GB" b="1" dirty="0"/>
              <a:t>Writing a module is simple</a:t>
            </a:r>
            <a:r>
              <a:rPr lang="en-GB" dirty="0"/>
              <a:t>: just save your Python code in a .</a:t>
            </a:r>
            <a:r>
              <a:rPr lang="en-GB" dirty="0" err="1"/>
              <a:t>py</a:t>
            </a:r>
            <a:r>
              <a:rPr lang="en-GB" dirty="0"/>
              <a:t> file.</a:t>
            </a:r>
          </a:p>
          <a:p>
            <a:pPr marL="285750" indent="-285750">
              <a:buFont typeface="Arial" panose="020B0604020202020204" pitchFamily="34" charset="0"/>
              <a:buChar char="•"/>
            </a:pPr>
            <a:r>
              <a:rPr lang="en-GB" b="1" dirty="0"/>
              <a:t>Modules are loaded </a:t>
            </a:r>
            <a:r>
              <a:rPr lang="en-GB" dirty="0"/>
              <a:t>from directories listed in </a:t>
            </a:r>
            <a:r>
              <a:rPr lang="en-GB" b="1" dirty="0" err="1"/>
              <a:t>sys.path</a:t>
            </a:r>
            <a:r>
              <a:rPr lang="en-GB" dirty="0"/>
              <a:t>.</a:t>
            </a:r>
          </a:p>
          <a:p>
            <a:pPr marL="285750" indent="-285750">
              <a:buFont typeface="Arial" panose="020B0604020202020204" pitchFamily="34" charset="0"/>
              <a:buChar char="•"/>
            </a:pPr>
            <a:r>
              <a:rPr lang="en-GB" b="1" dirty="0"/>
              <a:t>Import modules</a:t>
            </a:r>
            <a:r>
              <a:rPr lang="en-GB" dirty="0"/>
              <a:t> using the </a:t>
            </a:r>
            <a:r>
              <a:rPr lang="en-GB" b="1" dirty="0"/>
              <a:t>import</a:t>
            </a:r>
            <a:r>
              <a:rPr lang="en-GB" dirty="0"/>
              <a:t> statement — or import specific names into your namespace.</a:t>
            </a:r>
          </a:p>
          <a:p>
            <a:pPr marL="285750" indent="-285750">
              <a:buFont typeface="Arial" panose="020B0604020202020204" pitchFamily="34" charset="0"/>
              <a:buChar char="•"/>
            </a:pPr>
            <a:r>
              <a:rPr lang="en-GB" b="1" dirty="0"/>
              <a:t>Directories become packages </a:t>
            </a:r>
            <a:r>
              <a:rPr lang="en-GB" dirty="0"/>
              <a:t>when they include an </a:t>
            </a:r>
            <a:r>
              <a:rPr lang="en-GB" b="1" dirty="0"/>
              <a:t>__init__.py </a:t>
            </a:r>
            <a:r>
              <a:rPr lang="en-GB" dirty="0"/>
              <a:t>file.</a:t>
            </a:r>
          </a:p>
          <a:p>
            <a:pPr marL="285750" indent="-285750">
              <a:buFont typeface="Arial" panose="020B0604020202020204" pitchFamily="34" charset="0"/>
              <a:buChar char="•"/>
            </a:pPr>
            <a:r>
              <a:rPr lang="en-GB" b="1" dirty="0"/>
              <a:t>Namespace</a:t>
            </a:r>
            <a:r>
              <a:rPr lang="en-GB" dirty="0"/>
              <a:t> </a:t>
            </a:r>
            <a:r>
              <a:rPr lang="en-GB" b="1" dirty="0"/>
              <a:t>packages</a:t>
            </a:r>
            <a:r>
              <a:rPr lang="en-GB" dirty="0"/>
              <a:t> (no __init__.py) let you spread one package across multiple locations.</a:t>
            </a:r>
          </a:p>
        </p:txBody>
      </p:sp>
      <p:sp>
        <p:nvSpPr>
          <p:cNvPr id="2" name="Slide Number Placeholder 1">
            <a:extLst>
              <a:ext uri="{FF2B5EF4-FFF2-40B4-BE49-F238E27FC236}">
                <a16:creationId xmlns:a16="http://schemas.microsoft.com/office/drawing/2014/main" id="{FDA4BE8B-42D0-9CE9-3D0F-D49D8DA36BCF}"/>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a:p>
        </p:txBody>
      </p:sp>
    </p:spTree>
    <p:extLst>
      <p:ext uri="{BB962C8B-B14F-4D97-AF65-F5344CB8AC3E}">
        <p14:creationId xmlns:p14="http://schemas.microsoft.com/office/powerpoint/2010/main" val="336290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Distributing libraries – </a:t>
            </a:r>
            <a:r>
              <a:rPr lang="en-GB" sz="3000" b="1" dirty="0" err="1">
                <a:latin typeface="+mn-lt"/>
              </a:rPr>
              <a:t>distutils</a:t>
            </a:r>
            <a:endParaRPr lang="en-GB" sz="3000" b="1" dirty="0">
              <a:latin typeface="+mn-lt"/>
            </a:endParaRPr>
          </a:p>
        </p:txBody>
      </p:sp>
      <p:sp>
        <p:nvSpPr>
          <p:cNvPr id="18435" name="Content Placeholder 2"/>
          <p:cNvSpPr>
            <a:spLocks noGrp="1"/>
          </p:cNvSpPr>
          <p:nvPr>
            <p:ph type="body" sz="quarter" idx="14"/>
          </p:nvPr>
        </p:nvSpPr>
        <p:spPr/>
        <p:txBody>
          <a:bodyPr/>
          <a:lstStyle/>
          <a:p>
            <a:r>
              <a:rPr lang="en-GB" sz="2000" b="1" dirty="0"/>
              <a:t>Enables programs, modules, and packages to be bundled and unbundled in a standard way.</a:t>
            </a:r>
          </a:p>
          <a:p>
            <a:pPr marL="342900" lvl="1" indent="-342900"/>
            <a:r>
              <a:rPr lang="en-GB" sz="2000" dirty="0"/>
              <a:t>Part of the standard library.</a:t>
            </a:r>
          </a:p>
          <a:p>
            <a:r>
              <a:rPr lang="en-GB" sz="2000" b="1" dirty="0"/>
              <a:t>Based on setup.py written by the distributer (see over).</a:t>
            </a:r>
          </a:p>
          <a:p>
            <a:r>
              <a:rPr lang="en-GB" sz="2000" b="1" dirty="0"/>
              <a:t>Creating a distribution.</a:t>
            </a:r>
          </a:p>
          <a:p>
            <a:pPr marL="342900" lvl="1" indent="-342900"/>
            <a:r>
              <a:rPr lang="en-GB" sz="2000" dirty="0"/>
              <a:t>Compressed file is placed into sub-directory </a:t>
            </a:r>
            <a:r>
              <a:rPr lang="en-GB" sz="2000" dirty="0">
                <a:latin typeface="Courier New" panose="02070309020205020404" pitchFamily="49" charset="0"/>
              </a:rPr>
              <a:t>./</a:t>
            </a:r>
            <a:r>
              <a:rPr lang="en-GB" sz="2000" dirty="0" err="1">
                <a:latin typeface="Courier New" panose="02070309020205020404" pitchFamily="49" charset="0"/>
              </a:rPr>
              <a:t>dist</a:t>
            </a:r>
            <a:endParaRPr lang="en-GB" sz="2000" dirty="0">
              <a:latin typeface="Courier New" panose="02070309020205020404" pitchFamily="49" charset="0"/>
            </a:endParaRPr>
          </a:p>
          <a:p>
            <a:pPr lvl="1"/>
            <a:endParaRPr lang="en-GB" sz="2000" dirty="0">
              <a:latin typeface="Courier New" panose="02070309020205020404" pitchFamily="49" charset="0"/>
            </a:endParaRPr>
          </a:p>
          <a:p>
            <a:pPr marL="457200" lvl="1" indent="0">
              <a:buNone/>
            </a:pPr>
            <a:endParaRPr lang="en-GB" sz="2000" dirty="0"/>
          </a:p>
          <a:p>
            <a:r>
              <a:rPr lang="en-GB" sz="2000" b="1" dirty="0"/>
              <a:t>Installing a distribution:</a:t>
            </a:r>
          </a:p>
        </p:txBody>
      </p:sp>
      <p:sp>
        <p:nvSpPr>
          <p:cNvPr id="18436" name="TextBox 3"/>
          <p:cNvSpPr txBox="1">
            <a:spLocks noChangeArrowheads="1"/>
          </p:cNvSpPr>
          <p:nvPr/>
        </p:nvSpPr>
        <p:spPr bwMode="auto">
          <a:xfrm>
            <a:off x="994408" y="3962467"/>
            <a:ext cx="4673074" cy="369332"/>
          </a:xfrm>
          <a:prstGeom prst="rect">
            <a:avLst/>
          </a:prstGeom>
          <a:solidFill>
            <a:schemeClr val="tx1"/>
          </a:solidFill>
          <a:ln w="9525">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C:\product&gt; python setup.py </a:t>
            </a:r>
            <a:r>
              <a:rPr lang="en-GB" sz="1800" dirty="0" err="1">
                <a:solidFill>
                  <a:schemeClr val="bg1"/>
                </a:solidFill>
                <a:latin typeface="Consolas" panose="020B0609020204030204" pitchFamily="49" charset="0"/>
              </a:rPr>
              <a:t>sdist</a:t>
            </a:r>
            <a:endParaRPr lang="en-GB" sz="1800" dirty="0">
              <a:solidFill>
                <a:schemeClr val="bg1"/>
              </a:solidFill>
              <a:latin typeface="Consolas" panose="020B0609020204030204" pitchFamily="49" charset="0"/>
            </a:endParaRPr>
          </a:p>
        </p:txBody>
      </p:sp>
      <p:sp>
        <p:nvSpPr>
          <p:cNvPr id="18437" name="TextBox 4"/>
          <p:cNvSpPr txBox="1">
            <a:spLocks noChangeArrowheads="1"/>
          </p:cNvSpPr>
          <p:nvPr/>
        </p:nvSpPr>
        <p:spPr bwMode="auto">
          <a:xfrm>
            <a:off x="994407" y="5099168"/>
            <a:ext cx="5250155" cy="923330"/>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rPr>
              <a:t>C:\product\dist&gt; unzip product-1.0.zip</a:t>
            </a:r>
          </a:p>
          <a:p>
            <a:r>
              <a:rPr lang="en-GB" sz="1800" dirty="0">
                <a:solidFill>
                  <a:schemeClr val="bg1"/>
                </a:solidFill>
                <a:latin typeface="Consolas" panose="020B0609020204030204" pitchFamily="49" charset="0"/>
              </a:rPr>
              <a:t>C:\product\dist&gt; cd product-1.0</a:t>
            </a:r>
          </a:p>
          <a:p>
            <a:r>
              <a:rPr lang="en-GB" sz="1800" dirty="0">
                <a:solidFill>
                  <a:schemeClr val="bg1"/>
                </a:solidFill>
                <a:latin typeface="Consolas" panose="020B0609020204030204" pitchFamily="49" charset="0"/>
              </a:rPr>
              <a:t>C:\product\dist&gt; python setup.py install</a:t>
            </a:r>
          </a:p>
        </p:txBody>
      </p:sp>
      <p:sp>
        <p:nvSpPr>
          <p:cNvPr id="2" name="Slide Number Placeholder 1">
            <a:extLst>
              <a:ext uri="{FF2B5EF4-FFF2-40B4-BE49-F238E27FC236}">
                <a16:creationId xmlns:a16="http://schemas.microsoft.com/office/drawing/2014/main" id="{578D1FD7-B008-36C2-8F8B-CA3707D8DCA5}"/>
              </a:ext>
            </a:extLst>
          </p:cNvPr>
          <p:cNvSpPr>
            <a:spLocks noGrp="1"/>
          </p:cNvSpPr>
          <p:nvPr>
            <p:ph type="sldNum" sz="quarter" idx="12"/>
          </p:nvPr>
        </p:nvSpPr>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335246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ctrTitle"/>
          </p:nvPr>
        </p:nvSpPr>
        <p:spPr>
          <a:prstGeom prst="rect">
            <a:avLst/>
          </a:prstGeom>
        </p:spPr>
        <p:txBody>
          <a:bodyPr vert="horz" lIns="0" tIns="0" rIns="0" bIns="0" rtlCol="0" anchor="t"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US" sz="3000" b="1" dirty="0">
                <a:latin typeface="+mn-lt"/>
              </a:rPr>
              <a:t>Distributing libraries – </a:t>
            </a:r>
            <a:r>
              <a:rPr lang="en-US" sz="3000" b="1" dirty="0" err="1">
                <a:latin typeface="+mn-lt"/>
              </a:rPr>
              <a:t>distutils</a:t>
            </a:r>
            <a:endParaRPr lang="en-GB" sz="3000" b="1" dirty="0">
              <a:latin typeface="+mn-lt"/>
            </a:endParaRPr>
          </a:p>
        </p:txBody>
      </p:sp>
      <p:sp>
        <p:nvSpPr>
          <p:cNvPr id="19459" name="Content Placeholder 2"/>
          <p:cNvSpPr>
            <a:spLocks noGrp="1"/>
          </p:cNvSpPr>
          <p:nvPr>
            <p:ph sz="quarter" idx="4"/>
          </p:nvPr>
        </p:nvSpPr>
        <p:spPr/>
        <p:txBody>
          <a:bodyPr/>
          <a:lstStyle/>
          <a:p>
            <a:pPr marL="0" indent="0">
              <a:buNone/>
            </a:pPr>
            <a:r>
              <a:rPr lang="en-GB" b="1" dirty="0">
                <a:solidFill>
                  <a:schemeClr val="tx1"/>
                </a:solidFill>
              </a:rPr>
              <a:t>There is a standard way of organising your files:</a:t>
            </a:r>
          </a:p>
          <a:p>
            <a:pPr marL="285750" lvl="1" indent="-285750"/>
            <a:r>
              <a:rPr lang="en-GB" dirty="0"/>
              <a:t>Described in setup.py.</a:t>
            </a:r>
          </a:p>
        </p:txBody>
      </p:sp>
      <p:sp>
        <p:nvSpPr>
          <p:cNvPr id="19460" name="TextBox 4"/>
          <p:cNvSpPr txBox="1">
            <a:spLocks noChangeArrowheads="1"/>
          </p:cNvSpPr>
          <p:nvPr/>
        </p:nvSpPr>
        <p:spPr bwMode="auto">
          <a:xfrm>
            <a:off x="6096000" y="1733108"/>
            <a:ext cx="4448654" cy="3785652"/>
          </a:xfrm>
          <a:prstGeom prst="rect">
            <a:avLst/>
          </a:prstGeom>
          <a:solidFill>
            <a:schemeClr val="tx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from </a:t>
            </a:r>
            <a:r>
              <a:rPr lang="en-GB" sz="1600" dirty="0" err="1">
                <a:solidFill>
                  <a:schemeClr val="bg1"/>
                </a:solidFill>
                <a:latin typeface="Consolas" panose="020B0609020204030204" pitchFamily="49" charset="0"/>
              </a:rPr>
              <a:t>distutils.core</a:t>
            </a:r>
            <a:r>
              <a:rPr lang="en-GB" sz="1600" dirty="0">
                <a:solidFill>
                  <a:schemeClr val="bg1"/>
                </a:solidFill>
                <a:latin typeface="Consolas" panose="020B0609020204030204" pitchFamily="49" charset="0"/>
              </a:rPr>
              <a:t> import setup</a:t>
            </a:r>
          </a:p>
          <a:p>
            <a:pPr>
              <a:spcBef>
                <a:spcPct val="0"/>
              </a:spcBef>
            </a:pPr>
            <a:r>
              <a:rPr lang="en-GB" sz="1600" dirty="0">
                <a:solidFill>
                  <a:schemeClr val="bg1"/>
                </a:solidFill>
                <a:latin typeface="Consolas" panose="020B0609020204030204" pitchFamily="49" charset="0"/>
              </a:rPr>
              <a:t>from glob import glob</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setup(</a:t>
            </a:r>
          </a:p>
          <a:p>
            <a:pPr>
              <a:spcBef>
                <a:spcPct val="0"/>
              </a:spcBef>
            </a:pPr>
            <a:r>
              <a:rPr lang="en-GB" sz="1600" dirty="0">
                <a:solidFill>
                  <a:schemeClr val="bg1"/>
                </a:solidFill>
                <a:latin typeface="Consolas" panose="020B0609020204030204" pitchFamily="49" charset="0"/>
              </a:rPr>
              <a:t>    name = "</a:t>
            </a:r>
            <a:r>
              <a:rPr lang="en-GB" sz="1600" dirty="0" err="1">
                <a:solidFill>
                  <a:schemeClr val="bg1"/>
                </a:solidFill>
                <a:latin typeface="Consolas" panose="020B0609020204030204" pitchFamily="49" charset="0"/>
              </a:rPr>
              <a:t>pydealer_pickcard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version = "1.0",</a:t>
            </a:r>
          </a:p>
          <a:p>
            <a:pPr>
              <a:spcBef>
                <a:spcPct val="0"/>
              </a:spcBef>
            </a:pPr>
            <a:r>
              <a:rPr lang="en-GB" sz="1600" dirty="0">
                <a:solidFill>
                  <a:schemeClr val="bg1"/>
                </a:solidFill>
                <a:latin typeface="Consolas" panose="020B0609020204030204" pitchFamily="49" charset="0"/>
              </a:rPr>
              <a:t>    author = "QA",</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author_email</a:t>
            </a:r>
            <a:r>
              <a:rPr lang="en-GB" sz="1600" dirty="0">
                <a:solidFill>
                  <a:schemeClr val="bg1"/>
                </a:solidFill>
                <a:latin typeface="Consolas" panose="020B0609020204030204" pitchFamily="49" charset="0"/>
              </a:rPr>
              <a:t> = "QA.com",</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py_modules</a:t>
            </a:r>
            <a:r>
              <a:rPr lang="en-GB" sz="1600" dirty="0">
                <a:solidFill>
                  <a:schemeClr val="bg1"/>
                </a:solidFill>
                <a:latin typeface="Consolas" panose="020B0609020204030204" pitchFamily="49" charset="0"/>
              </a:rPr>
              <a:t> = ['</a:t>
            </a:r>
            <a:r>
              <a:rPr lang="en-GB" sz="1600" dirty="0" err="1">
                <a:solidFill>
                  <a:schemeClr val="bg1"/>
                </a:solidFill>
                <a:latin typeface="Consolas" panose="020B0609020204030204" pitchFamily="49" charset="0"/>
              </a:rPr>
              <a:t>libcard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packages = ['</a:t>
            </a:r>
            <a:r>
              <a:rPr lang="en-GB" sz="1600" dirty="0" err="1">
                <a:solidFill>
                  <a:schemeClr val="bg1"/>
                </a:solidFill>
                <a:latin typeface="Consolas" panose="020B0609020204030204" pitchFamily="49" charset="0"/>
              </a:rPr>
              <a:t>showcard</a:t>
            </a:r>
            <a:r>
              <a:rPr lang="en-GB" sz="1600" dirty="0">
                <a:solidFill>
                  <a:schemeClr val="bg1"/>
                </a:solidFill>
                <a:latin typeface="Consolas" panose="020B0609020204030204" pitchFamily="49" charset="0"/>
              </a:rPr>
              <a:t>'],</a:t>
            </a:r>
          </a:p>
          <a:p>
            <a:pPr>
              <a:spcBef>
                <a:spcPct val="0"/>
              </a:spcBef>
            </a:pPr>
            <a:r>
              <a:rPr lang="en-GB" sz="1600" dirty="0">
                <a:solidFill>
                  <a:schemeClr val="bg1"/>
                </a:solidFill>
                <a:latin typeface="Consolas" panose="020B0609020204030204" pitchFamily="49" charset="0"/>
              </a:rPr>
              <a:t>    scripts = ['simple.py'],</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data_files</a:t>
            </a:r>
            <a:r>
              <a:rPr lang="en-GB" sz="1600" dirty="0">
                <a:solidFill>
                  <a:schemeClr val="bg1"/>
                </a:solidFill>
                <a:latin typeface="Consolas" panose="020B0609020204030204" pitchFamily="49" charset="0"/>
              </a:rPr>
              <a:t> = [</a:t>
            </a:r>
          </a:p>
          <a:p>
            <a:pPr>
              <a:spcBef>
                <a:spcPct val="0"/>
              </a:spcBef>
            </a:pP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Bitmaps',glob</a:t>
            </a:r>
            <a:r>
              <a:rPr lang="en-GB" sz="1600" dirty="0">
                <a:solidFill>
                  <a:schemeClr val="bg1"/>
                </a:solidFill>
                <a:latin typeface="Consolas" panose="020B0609020204030204" pitchFamily="49" charset="0"/>
              </a:rPr>
              <a:t>('Bitmaps/*')),</a:t>
            </a:r>
          </a:p>
          <a:p>
            <a:pPr>
              <a:spcBef>
                <a:spcPct val="0"/>
              </a:spcBef>
            </a:pPr>
            <a:r>
              <a:rPr lang="en-GB" sz="1600" dirty="0">
                <a:solidFill>
                  <a:schemeClr val="bg1"/>
                </a:solidFill>
                <a:latin typeface="Consolas" panose="020B0609020204030204" pitchFamily="49" charset="0"/>
              </a:rPr>
              <a:t>        ('.', ['qa.ico'])],</a:t>
            </a:r>
          </a:p>
          <a:p>
            <a:pPr>
              <a:spcBef>
                <a:spcPct val="0"/>
              </a:spcBef>
            </a:pPr>
            <a:r>
              <a:rPr lang="en-GB" sz="1600" dirty="0">
                <a:solidFill>
                  <a:schemeClr val="bg1"/>
                </a:solidFill>
                <a:latin typeface="Consolas" panose="020B0609020204030204" pitchFamily="49" charset="0"/>
              </a:rPr>
              <a:t>    )</a:t>
            </a:r>
          </a:p>
        </p:txBody>
      </p:sp>
      <p:sp>
        <p:nvSpPr>
          <p:cNvPr id="19461" name="TextBox 3"/>
          <p:cNvSpPr txBox="1">
            <a:spLocks noChangeArrowheads="1"/>
          </p:cNvSpPr>
          <p:nvPr/>
        </p:nvSpPr>
        <p:spPr bwMode="auto">
          <a:xfrm>
            <a:off x="2853657" y="3092009"/>
            <a:ext cx="2541080" cy="2554545"/>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nsolas" panose="020B0609020204030204" pitchFamily="49" charset="0"/>
                <a:cs typeface="Courier New" pitchFamily="49" charset="0"/>
              </a:rPr>
              <a:t>pydealer_pickcard</a:t>
            </a:r>
            <a:r>
              <a:rPr lang="en-GB" sz="1600" dirty="0">
                <a:latin typeface="Consolas" panose="020B0609020204030204" pitchFamily="49" charset="0"/>
                <a:cs typeface="Courier New" pitchFamily="49" charset="0"/>
              </a:rPr>
              <a:t>/</a:t>
            </a:r>
          </a:p>
          <a:p>
            <a:pPr>
              <a:spcBef>
                <a:spcPct val="0"/>
              </a:spcBef>
            </a:pPr>
            <a:r>
              <a:rPr lang="en-GB" sz="1600" dirty="0">
                <a:latin typeface="Consolas" panose="020B0609020204030204" pitchFamily="49" charset="0"/>
                <a:cs typeface="Courier New" pitchFamily="49" charset="0"/>
              </a:rPr>
              <a:t>    README.txt</a:t>
            </a:r>
          </a:p>
          <a:p>
            <a:pPr>
              <a:spcBef>
                <a:spcPct val="0"/>
              </a:spcBef>
            </a:pPr>
            <a:r>
              <a:rPr lang="en-GB" sz="1600" dirty="0">
                <a:latin typeface="Consolas" panose="020B0609020204030204" pitchFamily="49" charset="0"/>
                <a:cs typeface="Courier New" pitchFamily="49" charset="0"/>
              </a:rPr>
              <a:t>    Documentation.txt</a:t>
            </a:r>
          </a:p>
          <a:p>
            <a:pPr>
              <a:spcBef>
                <a:spcPct val="0"/>
              </a:spcBef>
            </a:pPr>
            <a:r>
              <a:rPr lang="en-GB" sz="1600" dirty="0">
                <a:latin typeface="Consolas" panose="020B0609020204030204" pitchFamily="49" charset="0"/>
                <a:cs typeface="Courier New" pitchFamily="49" charset="0"/>
              </a:rPr>
              <a:t>    libcard.py</a:t>
            </a:r>
          </a:p>
          <a:p>
            <a:pPr>
              <a:spcBef>
                <a:spcPct val="0"/>
              </a:spcBef>
            </a:pPr>
            <a:r>
              <a:rPr lang="en-GB" sz="1600" dirty="0">
                <a:latin typeface="Consolas" panose="020B0609020204030204" pitchFamily="49" charset="0"/>
                <a:cs typeface="Courier New" pitchFamily="49" charset="0"/>
              </a:rPr>
              <a:t>    </a:t>
            </a:r>
            <a:r>
              <a:rPr lang="en-GB" sz="1600" dirty="0" err="1">
                <a:latin typeface="Consolas" panose="020B0609020204030204" pitchFamily="49" charset="0"/>
                <a:cs typeface="Courier New" pitchFamily="49" charset="0"/>
              </a:rPr>
              <a:t>showcard</a:t>
            </a:r>
            <a:r>
              <a:rPr lang="en-GB" sz="1600" dirty="0">
                <a:latin typeface="Consolas" panose="020B0609020204030204" pitchFamily="49" charset="0"/>
                <a:cs typeface="Courier New" pitchFamily="49" charset="0"/>
              </a:rPr>
              <a:t>/</a:t>
            </a:r>
          </a:p>
          <a:p>
            <a:pPr>
              <a:spcBef>
                <a:spcPct val="0"/>
              </a:spcBef>
            </a:pPr>
            <a:r>
              <a:rPr lang="en-GB" sz="1600" dirty="0">
                <a:latin typeface="Consolas" panose="020B0609020204030204" pitchFamily="49" charset="0"/>
                <a:cs typeface="Courier New" pitchFamily="49" charset="0"/>
              </a:rPr>
              <a:t>        __init__.py</a:t>
            </a:r>
          </a:p>
          <a:p>
            <a:pPr>
              <a:spcBef>
                <a:spcPct val="0"/>
              </a:spcBef>
            </a:pPr>
            <a:r>
              <a:rPr lang="en-GB" sz="1600" dirty="0">
                <a:latin typeface="Consolas" panose="020B0609020204030204" pitchFamily="49" charset="0"/>
                <a:cs typeface="Courier New" pitchFamily="49" charset="0"/>
              </a:rPr>
              <a:t>        showcard.py</a:t>
            </a:r>
          </a:p>
          <a:p>
            <a:pPr>
              <a:spcBef>
                <a:spcPct val="0"/>
              </a:spcBef>
            </a:pPr>
            <a:r>
              <a:rPr lang="en-GB" sz="1600" dirty="0">
                <a:latin typeface="Consolas" panose="020B0609020204030204" pitchFamily="49" charset="0"/>
                <a:cs typeface="Courier New" pitchFamily="49" charset="0"/>
              </a:rPr>
              <a:t>    simple.py</a:t>
            </a:r>
          </a:p>
          <a:p>
            <a:pPr>
              <a:spcBef>
                <a:spcPct val="0"/>
              </a:spcBef>
            </a:pPr>
            <a:r>
              <a:rPr lang="en-GB" sz="1600" dirty="0">
                <a:latin typeface="Consolas" panose="020B0609020204030204" pitchFamily="49" charset="0"/>
                <a:cs typeface="Courier New" pitchFamily="49" charset="0"/>
              </a:rPr>
              <a:t>    Bitmaps</a:t>
            </a:r>
          </a:p>
          <a:p>
            <a:pPr>
              <a:spcBef>
                <a:spcPct val="0"/>
              </a:spcBef>
            </a:pPr>
            <a:r>
              <a:rPr lang="en-GB" sz="1600" dirty="0">
                <a:latin typeface="Consolas" panose="020B0609020204030204" pitchFamily="49" charset="0"/>
                <a:cs typeface="Courier New" pitchFamily="49" charset="0"/>
              </a:rPr>
              <a:t>    QA.ico</a:t>
            </a:r>
          </a:p>
        </p:txBody>
      </p:sp>
      <p:cxnSp>
        <p:nvCxnSpPr>
          <p:cNvPr id="19462" name="Straight Arrow Connector 6"/>
          <p:cNvCxnSpPr>
            <a:cxnSpLocks noChangeShapeType="1"/>
          </p:cNvCxnSpPr>
          <p:nvPr/>
        </p:nvCxnSpPr>
        <p:spPr bwMode="auto">
          <a:xfrm flipV="1">
            <a:off x="4979400" y="2874522"/>
            <a:ext cx="1595735" cy="452436"/>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3" name="Straight Arrow Connector 8"/>
          <p:cNvCxnSpPr>
            <a:cxnSpLocks noChangeShapeType="1"/>
          </p:cNvCxnSpPr>
          <p:nvPr/>
        </p:nvCxnSpPr>
        <p:spPr bwMode="auto">
          <a:xfrm flipV="1">
            <a:off x="4627084" y="3874646"/>
            <a:ext cx="1884253" cy="126449"/>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5" name="Straight Arrow Connector 12"/>
          <p:cNvCxnSpPr>
            <a:cxnSpLocks noChangeShapeType="1"/>
          </p:cNvCxnSpPr>
          <p:nvPr/>
        </p:nvCxnSpPr>
        <p:spPr bwMode="auto">
          <a:xfrm flipV="1">
            <a:off x="4439798" y="4133462"/>
            <a:ext cx="2071539" cy="84474"/>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4" name="Straight Arrow Connector 11"/>
          <p:cNvCxnSpPr>
            <a:cxnSpLocks noChangeShapeType="1"/>
          </p:cNvCxnSpPr>
          <p:nvPr/>
        </p:nvCxnSpPr>
        <p:spPr bwMode="auto">
          <a:xfrm flipV="1">
            <a:off x="4439798" y="4376292"/>
            <a:ext cx="2071539" cy="638647"/>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9466" name="Straight Arrow Connector 14"/>
          <p:cNvCxnSpPr>
            <a:cxnSpLocks noChangeShapeType="1"/>
          </p:cNvCxnSpPr>
          <p:nvPr/>
        </p:nvCxnSpPr>
        <p:spPr bwMode="auto">
          <a:xfrm flipV="1">
            <a:off x="4285561" y="4853421"/>
            <a:ext cx="2695317" cy="379005"/>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2" name="Slide Number Placeholder 1">
            <a:extLst>
              <a:ext uri="{FF2B5EF4-FFF2-40B4-BE49-F238E27FC236}">
                <a16:creationId xmlns:a16="http://schemas.microsoft.com/office/drawing/2014/main" id="{71960A60-A611-1C1D-A615-AB2E5CA03C16}"/>
              </a:ext>
            </a:extLst>
          </p:cNvPr>
          <p:cNvSpPr>
            <a:spLocks noGrp="1"/>
          </p:cNvSpPr>
          <p:nvPr>
            <p:ph type="sldNum" sz="quarter" idx="12"/>
          </p:nvPr>
        </p:nvSpPr>
        <p:spPr/>
        <p:txBody>
          <a:bodyPr/>
          <a:lstStyle/>
          <a:p>
            <a:fld id="{EF892D59-8F09-EF4B-AD6D-DA609442F868}" type="slidenum">
              <a:rPr lang="en-GB" smtClean="0"/>
              <a:pPr/>
              <a:t>24</a:t>
            </a:fld>
            <a:endParaRPr lang="en-GB"/>
          </a:p>
        </p:txBody>
      </p:sp>
    </p:spTree>
    <p:extLst>
      <p:ext uri="{BB962C8B-B14F-4D97-AF65-F5344CB8AC3E}">
        <p14:creationId xmlns:p14="http://schemas.microsoft.com/office/powerpoint/2010/main" val="6807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AD53B-C4EB-8D2D-D554-E34F778E2ACE}"/>
              </a:ext>
            </a:extLst>
          </p:cNvPr>
          <p:cNvSpPr>
            <a:spLocks noGrp="1"/>
          </p:cNvSpPr>
          <p:nvPr>
            <p:ph type="ctrTitle"/>
          </p:nvPr>
        </p:nvSpPr>
        <p:spPr/>
        <p:txBody>
          <a:bodyPr/>
          <a:lstStyle/>
          <a:p>
            <a:r>
              <a:rPr lang="en-GB" dirty="0"/>
              <a:t>What are modules?</a:t>
            </a:r>
          </a:p>
        </p:txBody>
      </p:sp>
      <p:sp>
        <p:nvSpPr>
          <p:cNvPr id="5" name="Text Placeholder 4">
            <a:extLst>
              <a:ext uri="{FF2B5EF4-FFF2-40B4-BE49-F238E27FC236}">
                <a16:creationId xmlns:a16="http://schemas.microsoft.com/office/drawing/2014/main" id="{866E2203-B18B-8912-E5CF-8806950DD6D2}"/>
              </a:ext>
            </a:extLst>
          </p:cNvPr>
          <p:cNvSpPr>
            <a:spLocks noGrp="1"/>
          </p:cNvSpPr>
          <p:nvPr>
            <p:ph type="body" sz="quarter" idx="14"/>
          </p:nvPr>
        </p:nvSpPr>
        <p:spPr/>
        <p:txBody>
          <a:bodyPr/>
          <a:lstStyle/>
          <a:p>
            <a:r>
              <a:rPr lang="en-GB" b="1" dirty="0"/>
              <a:t>A module is a file containing code.</a:t>
            </a:r>
          </a:p>
          <a:p>
            <a:pPr marL="285750" indent="-285750">
              <a:buFont typeface="Arial" panose="020B0604020202020204" pitchFamily="34" charset="0"/>
              <a:buChar char="•"/>
            </a:pPr>
            <a:r>
              <a:rPr lang="en-GB" dirty="0"/>
              <a:t>Usually, but not exclusively, written in Python.</a:t>
            </a:r>
          </a:p>
          <a:p>
            <a:pPr marL="285750" indent="-285750">
              <a:buFont typeface="Arial" panose="020B0604020202020204" pitchFamily="34" charset="0"/>
              <a:buChar char="•"/>
            </a:pPr>
            <a:r>
              <a:rPr lang="en-GB" dirty="0"/>
              <a:t>Usually with a .</a:t>
            </a:r>
            <a:r>
              <a:rPr lang="en-GB" dirty="0" err="1"/>
              <a:t>py</a:t>
            </a:r>
            <a:r>
              <a:rPr lang="en-GB" dirty="0"/>
              <a:t> filename suffix (some modules are built-in).</a:t>
            </a:r>
          </a:p>
          <a:p>
            <a:r>
              <a:rPr lang="en-GB" b="1" dirty="0"/>
              <a:t>A module might be byte-code (and have a .</a:t>
            </a:r>
            <a:r>
              <a:rPr lang="en-GB" b="1" dirty="0" err="1"/>
              <a:t>pyc</a:t>
            </a:r>
            <a:r>
              <a:rPr lang="en-GB" b="1" dirty="0"/>
              <a:t> extension)</a:t>
            </a:r>
          </a:p>
          <a:p>
            <a:pPr marL="285750" indent="-285750">
              <a:buFont typeface="Arial" panose="020B0604020202020204" pitchFamily="34" charset="0"/>
              <a:buChar char="•"/>
            </a:pPr>
            <a:r>
              <a:rPr lang="en-GB" dirty="0"/>
              <a:t>Python will create a .</a:t>
            </a:r>
            <a:r>
              <a:rPr lang="en-GB" dirty="0" err="1"/>
              <a:t>pyc</a:t>
            </a:r>
            <a:r>
              <a:rPr lang="en-GB" dirty="0"/>
              <a:t> file if none exists.</a:t>
            </a:r>
          </a:p>
          <a:p>
            <a:pPr marL="285750" indent="-285750">
              <a:buFont typeface="Arial" panose="020B0604020202020204" pitchFamily="34" charset="0"/>
              <a:buChar char="•"/>
            </a:pPr>
            <a:r>
              <a:rPr lang="en-GB" dirty="0"/>
              <a:t>Held in subdirectory __</a:t>
            </a:r>
            <a:r>
              <a:rPr lang="en-GB" dirty="0" err="1"/>
              <a:t>pycache</a:t>
            </a:r>
            <a:r>
              <a:rPr lang="en-GB" dirty="0"/>
              <a:t>__ from Python 3.2.</a:t>
            </a:r>
          </a:p>
          <a:p>
            <a:pPr marL="285750" indent="-285750">
              <a:buFont typeface="Arial" panose="020B0604020202020204" pitchFamily="34" charset="0"/>
              <a:buChar char="•"/>
            </a:pPr>
            <a:r>
              <a:rPr lang="en-GB" dirty="0"/>
              <a:t>Python will overwrite this if the .</a:t>
            </a:r>
            <a:r>
              <a:rPr lang="en-GB" dirty="0" err="1"/>
              <a:t>py</a:t>
            </a:r>
            <a:r>
              <a:rPr lang="en-GB" dirty="0"/>
              <a:t> file is younger.</a:t>
            </a:r>
          </a:p>
          <a:p>
            <a:r>
              <a:rPr lang="en-GB" b="1" dirty="0"/>
              <a:t>A module might be a DLL or shared object.</a:t>
            </a:r>
          </a:p>
          <a:p>
            <a:pPr marL="285750" indent="-285750">
              <a:buFont typeface="Arial" panose="020B0604020202020204" pitchFamily="34" charset="0"/>
              <a:buChar char="•"/>
            </a:pPr>
            <a:r>
              <a:rPr lang="en-GB" dirty="0"/>
              <a:t>With a .</a:t>
            </a:r>
            <a:r>
              <a:rPr lang="en-GB" dirty="0" err="1"/>
              <a:t>pyd</a:t>
            </a:r>
            <a:r>
              <a:rPr lang="en-GB" dirty="0"/>
              <a:t> filename suffix.</a:t>
            </a:r>
          </a:p>
          <a:p>
            <a:pPr marL="285750" indent="-285750">
              <a:buFont typeface="Arial" panose="020B0604020202020204" pitchFamily="34" charset="0"/>
              <a:buChar char="•"/>
            </a:pPr>
            <a:r>
              <a:rPr lang="en-GB" dirty="0"/>
              <a:t>Often written in C as a Python extension.</a:t>
            </a:r>
          </a:p>
        </p:txBody>
      </p:sp>
      <p:sp>
        <p:nvSpPr>
          <p:cNvPr id="7" name="Slide Number Placeholder 1">
            <a:extLst>
              <a:ext uri="{FF2B5EF4-FFF2-40B4-BE49-F238E27FC236}">
                <a16:creationId xmlns:a16="http://schemas.microsoft.com/office/drawing/2014/main" id="{8F84D8CE-D7D7-11DC-F8AA-A8856A87DFA8}"/>
              </a:ext>
            </a:extLst>
          </p:cNvPr>
          <p:cNvSpPr>
            <a:spLocks noGrp="1"/>
          </p:cNvSpPr>
          <p:nvPr>
            <p:ph type="sldNum" sz="quarter" idx="12"/>
          </p:nvPr>
        </p:nvSpPr>
        <p:spPr/>
        <p:txBody>
          <a:bodyPr/>
          <a:lstStyle/>
          <a:p>
            <a:fld id="{EF892D59-8F09-EF4B-AD6D-DA609442F868}" type="slidenum">
              <a:rPr lang="en-GB" smtClean="0"/>
              <a:pPr/>
              <a:t>3</a:t>
            </a:fld>
            <a:endParaRPr lang="en-GB"/>
          </a:p>
        </p:txBody>
      </p:sp>
      <p:sp>
        <p:nvSpPr>
          <p:cNvPr id="2" name="TextBox 1">
            <a:extLst>
              <a:ext uri="{FF2B5EF4-FFF2-40B4-BE49-F238E27FC236}">
                <a16:creationId xmlns:a16="http://schemas.microsoft.com/office/drawing/2014/main" id="{0ABBD449-21C9-0A75-F751-6958E362AC2E}"/>
              </a:ext>
            </a:extLst>
          </p:cNvPr>
          <p:cNvSpPr txBox="1"/>
          <p:nvPr/>
        </p:nvSpPr>
        <p:spPr>
          <a:xfrm>
            <a:off x="3822293" y="5935086"/>
            <a:ext cx="3533547"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lgn="ctr"/>
            <a:r>
              <a:rPr lang="en-GB" dirty="0"/>
              <a:t>“Modules should have short, all-lowercase names.” </a:t>
            </a:r>
            <a:r>
              <a:rPr lang="en-GB" b="1" dirty="0"/>
              <a:t>– PEP8</a:t>
            </a:r>
          </a:p>
        </p:txBody>
      </p:sp>
    </p:spTree>
    <p:extLst>
      <p:ext uri="{BB962C8B-B14F-4D97-AF65-F5344CB8AC3E}">
        <p14:creationId xmlns:p14="http://schemas.microsoft.com/office/powerpoint/2010/main" val="35397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Multiple source files – why bother?</a:t>
            </a:r>
          </a:p>
        </p:txBody>
      </p:sp>
      <p:sp>
        <p:nvSpPr>
          <p:cNvPr id="7171" name="Rectangle 3"/>
          <p:cNvSpPr>
            <a:spLocks noGrp="1" noChangeArrowheads="1"/>
          </p:cNvSpPr>
          <p:nvPr>
            <p:ph type="body" sz="quarter" idx="14"/>
          </p:nvPr>
        </p:nvSpPr>
        <p:spPr/>
        <p:txBody>
          <a:bodyPr>
            <a:normAutofit fontScale="92500" lnSpcReduction="20000"/>
          </a:bodyPr>
          <a:lstStyle/>
          <a:p>
            <a:r>
              <a:rPr lang="en-GB" sz="2000" b="1" dirty="0"/>
              <a:t>Increase maintainability</a:t>
            </a:r>
          </a:p>
          <a:p>
            <a:pPr marL="342900" indent="-342900">
              <a:buFont typeface="Arial" panose="020B0604020202020204" pitchFamily="34" charset="0"/>
              <a:buChar char="•"/>
            </a:pPr>
            <a:r>
              <a:rPr lang="en-GB" sz="2000" dirty="0"/>
              <a:t>Independent modules can be understood easily.</a:t>
            </a:r>
          </a:p>
          <a:p>
            <a:r>
              <a:rPr lang="en-GB" sz="2000" b="1" dirty="0"/>
              <a:t>Functional decomposition</a:t>
            </a:r>
          </a:p>
          <a:p>
            <a:pPr marL="342900" indent="-342900">
              <a:buFont typeface="Arial" panose="020B0604020202020204" pitchFamily="34" charset="0"/>
              <a:buChar char="•"/>
            </a:pPr>
            <a:r>
              <a:rPr lang="en-GB" sz="2000" dirty="0"/>
              <a:t>Simplify the implementation.</a:t>
            </a:r>
          </a:p>
          <a:p>
            <a:r>
              <a:rPr lang="en-GB" sz="2000" b="1" dirty="0"/>
              <a:t>Encapsulation &amp; information hiding</a:t>
            </a:r>
          </a:p>
          <a:p>
            <a:pPr marL="342900" indent="-342900">
              <a:buFont typeface="Arial" panose="020B0604020202020204" pitchFamily="34" charset="0"/>
              <a:buChar char="•"/>
            </a:pPr>
            <a:r>
              <a:rPr lang="en-GB" sz="2000" dirty="0"/>
              <a:t>Easier re-use of modules in a different program.</a:t>
            </a:r>
          </a:p>
          <a:p>
            <a:pPr marL="342900" indent="-342900">
              <a:buFont typeface="Arial" panose="020B0604020202020204" pitchFamily="34" charset="0"/>
              <a:buChar char="•"/>
            </a:pPr>
            <a:r>
              <a:rPr lang="en-GB" sz="2000" dirty="0"/>
              <a:t>Easier to change module without affecting the entire program.</a:t>
            </a:r>
          </a:p>
          <a:p>
            <a:r>
              <a:rPr lang="en-GB" sz="2000" b="1" dirty="0"/>
              <a:t>Support concurrent development</a:t>
            </a:r>
          </a:p>
          <a:p>
            <a:pPr marL="342900" indent="-342900">
              <a:buFont typeface="Arial" panose="020B0604020202020204" pitchFamily="34" charset="0"/>
              <a:buChar char="•"/>
            </a:pPr>
            <a:r>
              <a:rPr lang="en-GB" sz="2000" dirty="0"/>
              <a:t>Multiple people working simultaneously.</a:t>
            </a:r>
          </a:p>
          <a:p>
            <a:pPr marL="342900" indent="-342900">
              <a:buFont typeface="Arial" panose="020B0604020202020204" pitchFamily="34" charset="0"/>
              <a:buChar char="•"/>
            </a:pPr>
            <a:r>
              <a:rPr lang="en-GB" sz="2000" dirty="0"/>
              <a:t>Debug separately in discrete units.</a:t>
            </a:r>
          </a:p>
          <a:p>
            <a:r>
              <a:rPr lang="en-GB" sz="2000" b="1" dirty="0"/>
              <a:t>Promote reuse</a:t>
            </a:r>
          </a:p>
          <a:p>
            <a:pPr marL="342900" indent="-342900">
              <a:buFont typeface="Arial" panose="020B0604020202020204" pitchFamily="34" charset="0"/>
              <a:buChar char="•"/>
            </a:pPr>
            <a:r>
              <a:rPr lang="en-GB" sz="2000" dirty="0"/>
              <a:t>Logical variable and function names can safely be reused.</a:t>
            </a:r>
          </a:p>
          <a:p>
            <a:pPr marL="342900" indent="-342900">
              <a:buFont typeface="Arial" panose="020B0604020202020204" pitchFamily="34" charset="0"/>
              <a:buChar char="•"/>
            </a:pPr>
            <a:r>
              <a:rPr lang="en-GB" sz="2000" dirty="0"/>
              <a:t>Use or adapt available standard modules .</a:t>
            </a:r>
          </a:p>
          <a:p>
            <a:endParaRPr lang="en-GB" sz="2000" dirty="0"/>
          </a:p>
        </p:txBody>
      </p:sp>
      <p:sp>
        <p:nvSpPr>
          <p:cNvPr id="2" name="Slide Number Placeholder 1">
            <a:extLst>
              <a:ext uri="{FF2B5EF4-FFF2-40B4-BE49-F238E27FC236}">
                <a16:creationId xmlns:a16="http://schemas.microsoft.com/office/drawing/2014/main" id="{776D553D-9094-ACC9-7F4E-4DA5ACEBC04E}"/>
              </a:ext>
            </a:extLst>
          </p:cNvPr>
          <p:cNvSpPr>
            <a:spLocks noGrp="1"/>
          </p:cNvSpPr>
          <p:nvPr>
            <p:ph type="sldNum" sz="quarter" idx="12"/>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372376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GB" sz="3000" b="1" dirty="0">
                <a:latin typeface="+mn-lt"/>
              </a:rPr>
              <a:t>How does Python find a module?</a:t>
            </a:r>
          </a:p>
        </p:txBody>
      </p:sp>
      <p:sp>
        <p:nvSpPr>
          <p:cNvPr id="8195" name="Rectangle 3"/>
          <p:cNvSpPr>
            <a:spLocks noGrp="1" noChangeArrowheads="1"/>
          </p:cNvSpPr>
          <p:nvPr>
            <p:ph sz="quarter" idx="4"/>
          </p:nvPr>
        </p:nvSpPr>
        <p:spPr/>
        <p:txBody>
          <a:bodyPr>
            <a:normAutofit/>
          </a:bodyPr>
          <a:lstStyle/>
          <a:p>
            <a:pPr marL="0" indent="0">
              <a:buNone/>
            </a:pPr>
            <a:r>
              <a:rPr lang="en-GB" sz="1800" b="1" dirty="0">
                <a:solidFill>
                  <a:schemeClr val="tx1"/>
                </a:solidFill>
              </a:rPr>
              <a:t>The initial path is from </a:t>
            </a:r>
            <a:r>
              <a:rPr lang="en-GB" sz="1800" b="1" dirty="0" err="1">
                <a:solidFill>
                  <a:schemeClr val="tx1"/>
                </a:solidFill>
              </a:rPr>
              <a:t>sys.path</a:t>
            </a:r>
            <a:endParaRPr lang="en-GB" sz="1800" b="1" dirty="0">
              <a:solidFill>
                <a:schemeClr val="tx1"/>
              </a:solidFill>
            </a:endParaRPr>
          </a:p>
          <a:p>
            <a:r>
              <a:rPr lang="en-GB" sz="1800" dirty="0">
                <a:solidFill>
                  <a:schemeClr val="tx1"/>
                </a:solidFill>
              </a:rPr>
              <a:t>May be modified using </a:t>
            </a:r>
            <a:r>
              <a:rPr lang="en-GB" sz="1800" dirty="0" err="1">
                <a:solidFill>
                  <a:schemeClr val="tx1"/>
                </a:solidFill>
              </a:rPr>
              <a:t>sys.path.append</a:t>
            </a:r>
            <a:r>
              <a:rPr lang="en-GB" sz="1800" dirty="0">
                <a:solidFill>
                  <a:schemeClr val="tx1"/>
                </a:solidFill>
              </a:rPr>
              <a:t>(</a:t>
            </a:r>
            <a:r>
              <a:rPr lang="en-GB" sz="1800" dirty="0" err="1">
                <a:solidFill>
                  <a:schemeClr val="tx1"/>
                </a:solidFill>
              </a:rPr>
              <a:t>dirname</a:t>
            </a:r>
            <a:r>
              <a:rPr lang="en-GB" sz="1800" dirty="0">
                <a:solidFill>
                  <a:schemeClr val="tx1"/>
                </a:solidFill>
              </a:rPr>
              <a:t>).</a:t>
            </a:r>
          </a:p>
          <a:p>
            <a:r>
              <a:rPr lang="en-GB" sz="1800" dirty="0">
                <a:solidFill>
                  <a:schemeClr val="tx1"/>
                </a:solidFill>
              </a:rPr>
              <a:t>Starts with the directory from which the main program was loaded.</a:t>
            </a: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b="1" dirty="0">
                <a:solidFill>
                  <a:schemeClr val="tx1"/>
                </a:solidFill>
              </a:rPr>
              <a:t>Or change environment variable PYTHONPATH</a:t>
            </a:r>
          </a:p>
          <a:p>
            <a:r>
              <a:rPr lang="en-GB" sz="1800" dirty="0">
                <a:solidFill>
                  <a:schemeClr val="tx1"/>
                </a:solidFill>
              </a:rPr>
              <a:t>Contains a list of directories to be searched.</a:t>
            </a:r>
          </a:p>
          <a:p>
            <a:r>
              <a:rPr lang="en-GB" sz="1800" dirty="0">
                <a:solidFill>
                  <a:schemeClr val="tx1"/>
                </a:solidFill>
              </a:rPr>
              <a:t>Separator is the same as your system's </a:t>
            </a:r>
            <a:r>
              <a:rPr lang="en-GB" sz="1800" b="1" dirty="0">
                <a:solidFill>
                  <a:schemeClr val="tx1"/>
                </a:solidFill>
              </a:rPr>
              <a:t>PATH</a:t>
            </a:r>
            <a:r>
              <a:rPr lang="en-GB" b="1" dirty="0">
                <a:solidFill>
                  <a:schemeClr val="tx1"/>
                </a:solidFill>
              </a:rPr>
              <a:t>:</a:t>
            </a:r>
            <a:endParaRPr lang="en-GB" sz="1800" dirty="0">
              <a:solidFill>
                <a:schemeClr val="tx1"/>
              </a:solidFill>
            </a:endParaRPr>
          </a:p>
          <a:p>
            <a:pPr lvl="1"/>
            <a:r>
              <a:rPr lang="en-GB" dirty="0">
                <a:solidFill>
                  <a:schemeClr val="tx1"/>
                </a:solidFill>
              </a:rPr>
              <a:t> Colon </a:t>
            </a:r>
            <a:r>
              <a:rPr lang="en-GB" b="1" dirty="0">
                <a:solidFill>
                  <a:schemeClr val="tx1"/>
                </a:solidFill>
              </a:rPr>
              <a:t>“:”</a:t>
            </a:r>
            <a:r>
              <a:rPr lang="en-GB" dirty="0">
                <a:solidFill>
                  <a:schemeClr val="tx1"/>
                </a:solidFill>
              </a:rPr>
              <a:t> for UNIX/Linux    </a:t>
            </a:r>
          </a:p>
          <a:p>
            <a:pPr lvl="1"/>
            <a:r>
              <a:rPr lang="en-GB" dirty="0">
                <a:solidFill>
                  <a:schemeClr val="tx1"/>
                </a:solidFill>
              </a:rPr>
              <a:t> Semi-colon </a:t>
            </a:r>
            <a:r>
              <a:rPr lang="en-GB" b="1" dirty="0">
                <a:solidFill>
                  <a:schemeClr val="tx1"/>
                </a:solidFill>
              </a:rPr>
              <a:t>“;”</a:t>
            </a:r>
            <a:r>
              <a:rPr lang="en-GB" dirty="0">
                <a:solidFill>
                  <a:schemeClr val="tx1"/>
                </a:solidFill>
              </a:rPr>
              <a:t> for Windows.</a:t>
            </a:r>
          </a:p>
          <a:p>
            <a:pPr marL="0" indent="0">
              <a:buNone/>
            </a:pPr>
            <a:endParaRPr lang="en-GB" sz="1800" dirty="0">
              <a:solidFill>
                <a:schemeClr val="tx1"/>
              </a:solidFill>
            </a:endParaRPr>
          </a:p>
        </p:txBody>
      </p:sp>
      <p:sp>
        <p:nvSpPr>
          <p:cNvPr id="8197" name="Text Box 5"/>
          <p:cNvSpPr txBox="1">
            <a:spLocks noChangeArrowheads="1"/>
          </p:cNvSpPr>
          <p:nvPr/>
        </p:nvSpPr>
        <p:spPr bwMode="auto">
          <a:xfrm>
            <a:off x="762582" y="2830247"/>
            <a:ext cx="4255732" cy="1200329"/>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import sys</a:t>
            </a:r>
          </a:p>
          <a:p>
            <a:pPr>
              <a:spcBef>
                <a:spcPct val="0"/>
              </a:spcBef>
            </a:pPr>
            <a:r>
              <a:rPr lang="en-GB" sz="1800" dirty="0" err="1">
                <a:solidFill>
                  <a:schemeClr val="bg1"/>
                </a:solidFill>
                <a:latin typeface="Consolas" panose="020B0609020204030204" pitchFamily="49" charset="0"/>
              </a:rPr>
              <a:t>sys.path.append</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demomodules</a:t>
            </a:r>
            <a:r>
              <a:rPr lang="en-GB" sz="1800" dirty="0">
                <a:solidFill>
                  <a:schemeClr val="bg1"/>
                </a:solidFill>
                <a:latin typeface="Consolas" panose="020B0609020204030204" pitchFamily="49" charset="0"/>
              </a:rPr>
              <a:t>')</a:t>
            </a:r>
          </a:p>
          <a:p>
            <a:pPr>
              <a:spcBef>
                <a:spcPct val="0"/>
              </a:spcBef>
            </a:pPr>
            <a:r>
              <a:rPr lang="en-GB" sz="1800" dirty="0">
                <a:solidFill>
                  <a:schemeClr val="bg1"/>
                </a:solidFill>
                <a:latin typeface="Consolas" panose="020B0609020204030204" pitchFamily="49" charset="0"/>
              </a:rPr>
              <a:t>import </a:t>
            </a:r>
            <a:r>
              <a:rPr lang="en-GB" sz="1800" dirty="0" err="1">
                <a:solidFill>
                  <a:schemeClr val="bg1"/>
                </a:solidFill>
                <a:latin typeface="Consolas" panose="020B0609020204030204" pitchFamily="49" charset="0"/>
              </a:rPr>
              <a:t>mymodule</a:t>
            </a:r>
            <a:endParaRPr lang="en-GB" sz="1800" dirty="0">
              <a:solidFill>
                <a:schemeClr val="bg1"/>
              </a:solidFill>
              <a:latin typeface="Consolas" panose="020B0609020204030204" pitchFamily="49" charset="0"/>
            </a:endParaRPr>
          </a:p>
          <a:p>
            <a:pPr>
              <a:spcBef>
                <a:spcPct val="0"/>
              </a:spcBef>
            </a:pPr>
            <a:r>
              <a:rPr lang="en-GB" sz="1800" dirty="0">
                <a:solidFill>
                  <a:schemeClr val="bg1"/>
                </a:solidFill>
                <a:latin typeface="Consolas" panose="020B0609020204030204" pitchFamily="49" charset="0"/>
              </a:rPr>
              <a:t>print(</a:t>
            </a:r>
            <a:r>
              <a:rPr lang="en-GB" sz="1800" dirty="0" err="1">
                <a:solidFill>
                  <a:schemeClr val="bg1"/>
                </a:solidFill>
                <a:latin typeface="Consolas" panose="020B0609020204030204" pitchFamily="49" charset="0"/>
              </a:rPr>
              <a:t>sys.path</a:t>
            </a:r>
            <a:r>
              <a:rPr lang="en-GB" sz="1800" dirty="0">
                <a:solidFill>
                  <a:schemeClr val="bg1"/>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89E26A14-4895-BE74-50BB-AA16B3CC858D}"/>
              </a:ext>
            </a:extLst>
          </p:cNvPr>
          <p:cNvSpPr>
            <a:spLocks noGrp="1"/>
          </p:cNvSpPr>
          <p:nvPr>
            <p:ph type="sldNum" sz="quarter" idx="12"/>
          </p:nvPr>
        </p:nvSpPr>
        <p:spPr/>
        <p:txBody>
          <a:bodyPr/>
          <a:lstStyle/>
          <a:p>
            <a:fld id="{EF892D59-8F09-EF4B-AD6D-DA609442F868}" type="slidenum">
              <a:rPr lang="en-GB" smtClean="0"/>
              <a:pPr/>
              <a:t>5</a:t>
            </a:fld>
            <a:endParaRPr lang="en-GB"/>
          </a:p>
        </p:txBody>
      </p:sp>
      <p:sp>
        <p:nvSpPr>
          <p:cNvPr id="5" name="Text Box 14">
            <a:extLst>
              <a:ext uri="{FF2B5EF4-FFF2-40B4-BE49-F238E27FC236}">
                <a16:creationId xmlns:a16="http://schemas.microsoft.com/office/drawing/2014/main" id="{D53E02E5-DF9A-007B-1319-1132039AF932}"/>
              </a:ext>
            </a:extLst>
          </p:cNvPr>
          <p:cNvSpPr txBox="1">
            <a:spLocks noChangeArrowheads="1"/>
          </p:cNvSpPr>
          <p:nvPr/>
        </p:nvSpPr>
        <p:spPr bwMode="auto">
          <a:xfrm>
            <a:off x="5018314" y="3384245"/>
            <a:ext cx="6765977" cy="646331"/>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['C:\\QA\\Python\\</a:t>
            </a:r>
            <a:r>
              <a:rPr lang="en-GB" sz="1800" dirty="0" err="1">
                <a:latin typeface="Consolas" panose="020B0609020204030204" pitchFamily="49" charset="0"/>
              </a:rPr>
              <a:t>MyDemos</a:t>
            </a:r>
            <a:r>
              <a:rPr lang="en-GB" sz="1800" dirty="0">
                <a:latin typeface="Consolas" panose="020B0609020204030204" pitchFamily="49" charset="0"/>
              </a:rPr>
              <a:t>', 'C:\\Python30\\Lib', ... </a:t>
            </a:r>
          </a:p>
          <a:p>
            <a:r>
              <a:rPr lang="en-GB" sz="1800" dirty="0">
                <a:latin typeface="Consolas" panose="020B0609020204030204" pitchFamily="49" charset="0"/>
              </a:rPr>
              <a:t>'./</a:t>
            </a:r>
            <a:r>
              <a:rPr lang="en-GB" sz="1800" b="1" dirty="0" err="1">
                <a:latin typeface="Consolas" panose="020B0609020204030204" pitchFamily="49" charset="0"/>
              </a:rPr>
              <a:t>demomodules</a:t>
            </a:r>
            <a:r>
              <a:rPr lang="en-GB" sz="1800" dirty="0">
                <a:latin typeface="Consolas" panose="020B0609020204030204" pitchFamily="49" charset="0"/>
              </a:rPr>
              <a:t>']</a:t>
            </a:r>
          </a:p>
        </p:txBody>
      </p:sp>
    </p:spTree>
    <p:extLst>
      <p:ext uri="{BB962C8B-B14F-4D97-AF65-F5344CB8AC3E}">
        <p14:creationId xmlns:p14="http://schemas.microsoft.com/office/powerpoint/2010/main" val="8650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a module</a:t>
            </a:r>
            <a:endParaRPr lang="en-GB" sz="3000" b="1" dirty="0">
              <a:latin typeface="+mn-lt"/>
            </a:endParaRPr>
          </a:p>
        </p:txBody>
      </p:sp>
      <p:sp>
        <p:nvSpPr>
          <p:cNvPr id="9219" name="Rectangle 3"/>
          <p:cNvSpPr>
            <a:spLocks noGrp="1" noChangeArrowheads="1"/>
          </p:cNvSpPr>
          <p:nvPr>
            <p:ph sz="quarter" idx="4"/>
          </p:nvPr>
        </p:nvSpPr>
        <p:spPr/>
        <p:txBody>
          <a:bodyPr>
            <a:normAutofit/>
          </a:bodyPr>
          <a:lstStyle/>
          <a:p>
            <a:pPr marL="0" indent="0">
              <a:buNone/>
            </a:pPr>
            <a:r>
              <a:rPr lang="en-GB" b="1" dirty="0">
                <a:solidFill>
                  <a:schemeClr val="tx1"/>
                </a:solidFill>
              </a:rPr>
              <a:t>Surprisingly, use the import command</a:t>
            </a:r>
          </a:p>
          <a:p>
            <a:r>
              <a:rPr lang="en-GB" dirty="0">
                <a:solidFill>
                  <a:schemeClr val="tx1"/>
                </a:solidFill>
              </a:rPr>
              <a:t>At the top of your program, by convention:</a:t>
            </a:r>
          </a:p>
          <a:p>
            <a:endParaRPr lang="en-GB" dirty="0">
              <a:solidFill>
                <a:schemeClr val="tx1"/>
              </a:solidFill>
            </a:endParaRPr>
          </a:p>
          <a:p>
            <a:endParaRPr lang="en-GB" dirty="0">
              <a:solidFill>
                <a:schemeClr val="tx1"/>
              </a:solidFill>
            </a:endParaRPr>
          </a:p>
          <a:p>
            <a:r>
              <a:rPr lang="en-GB" dirty="0">
                <a:solidFill>
                  <a:schemeClr val="tx1"/>
                </a:solidFill>
              </a:rPr>
              <a:t>Can specify a comma-separated list of module names:</a:t>
            </a:r>
          </a:p>
          <a:p>
            <a:endParaRPr lang="en-GB" dirty="0">
              <a:solidFill>
                <a:schemeClr val="tx1"/>
              </a:solidFill>
            </a:endParaRPr>
          </a:p>
          <a:p>
            <a:endParaRPr lang="en-GB" dirty="0">
              <a:solidFill>
                <a:schemeClr val="tx1"/>
              </a:solidFill>
            </a:endParaRPr>
          </a:p>
          <a:p>
            <a:r>
              <a:rPr lang="en-GB" dirty="0">
                <a:solidFill>
                  <a:schemeClr val="tx1"/>
                </a:solidFill>
              </a:rPr>
              <a:t>Can specify an alias for a module name:</a:t>
            </a:r>
          </a:p>
          <a:p>
            <a:endParaRPr lang="en-GB" dirty="0">
              <a:solidFill>
                <a:schemeClr val="tx1"/>
              </a:solidFill>
            </a:endParaRPr>
          </a:p>
          <a:p>
            <a:endParaRPr lang="en-GB" dirty="0">
              <a:solidFill>
                <a:schemeClr val="tx1"/>
              </a:solidFill>
            </a:endParaRPr>
          </a:p>
          <a:p>
            <a:r>
              <a:rPr lang="en-GB" dirty="0">
                <a:solidFill>
                  <a:schemeClr val="tx1"/>
                </a:solidFill>
              </a:rPr>
              <a:t>Trouble is, you have to specify the module name for each call.</a:t>
            </a:r>
          </a:p>
          <a:p>
            <a:pPr marL="0" indent="0">
              <a:buNone/>
            </a:pPr>
            <a:endParaRPr lang="en-GB" dirty="0">
              <a:solidFill>
                <a:schemeClr val="tx1"/>
              </a:solidFill>
            </a:endParaRPr>
          </a:p>
        </p:txBody>
      </p:sp>
      <p:sp>
        <p:nvSpPr>
          <p:cNvPr id="9220" name="Text Box 4"/>
          <p:cNvSpPr txBox="1">
            <a:spLocks noChangeArrowheads="1"/>
          </p:cNvSpPr>
          <p:nvPr/>
        </p:nvSpPr>
        <p:spPr bwMode="auto">
          <a:xfrm>
            <a:off x="770135" y="2492694"/>
            <a:ext cx="3315332"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9221" name="Text Box 5"/>
          <p:cNvSpPr txBox="1">
            <a:spLocks noChangeArrowheads="1"/>
          </p:cNvSpPr>
          <p:nvPr/>
        </p:nvSpPr>
        <p:spPr bwMode="auto">
          <a:xfrm>
            <a:off x="770134" y="3611255"/>
            <a:ext cx="4949946"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dirty="0" err="1">
                <a:solidFill>
                  <a:schemeClr val="bg1"/>
                </a:solidFill>
                <a:latin typeface="Consolas" panose="020B0609020204030204" pitchFamily="49" charset="0"/>
              </a:rPr>
              <a:t>mymodule_a</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mymodule_b</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mymodule_c</a:t>
            </a:r>
            <a:endParaRPr lang="en-GB" sz="1600" dirty="0">
              <a:solidFill>
                <a:schemeClr val="bg1"/>
              </a:solidFill>
              <a:latin typeface="Consolas" panose="020B0609020204030204" pitchFamily="49" charset="0"/>
            </a:endParaRPr>
          </a:p>
        </p:txBody>
      </p:sp>
      <p:sp>
        <p:nvSpPr>
          <p:cNvPr id="9222" name="Text Box 6"/>
          <p:cNvSpPr txBox="1">
            <a:spLocks noChangeArrowheads="1"/>
          </p:cNvSpPr>
          <p:nvPr/>
        </p:nvSpPr>
        <p:spPr bwMode="auto">
          <a:xfrm>
            <a:off x="770135" y="4689478"/>
            <a:ext cx="4086346" cy="58477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mymodule_win32 as </a:t>
            </a:r>
            <a:r>
              <a:rPr lang="en-GB" sz="1600" dirty="0" err="1">
                <a:solidFill>
                  <a:schemeClr val="bg1"/>
                </a:solidFill>
                <a:latin typeface="Consolas" panose="020B0609020204030204" pitchFamily="49" charset="0"/>
              </a:rPr>
              <a:t>mymodule</a:t>
            </a: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a:t>
            </a:r>
            <a:r>
              <a:rPr lang="en-GB" sz="1600" dirty="0" err="1">
                <a:solidFill>
                  <a:schemeClr val="bg1"/>
                </a:solidFill>
                <a:latin typeface="Consolas" panose="020B0609020204030204" pitchFamily="49" charset="0"/>
              </a:rPr>
              <a:t>mymodule.attribute</a:t>
            </a:r>
            <a:r>
              <a:rPr lang="en-GB" sz="1600" dirty="0">
                <a:solidFill>
                  <a:schemeClr val="bg1"/>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DE1434A1-63A6-8539-B050-42AFD3E8D887}"/>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
        <p:nvSpPr>
          <p:cNvPr id="4" name="TextBox 3">
            <a:extLst>
              <a:ext uri="{FF2B5EF4-FFF2-40B4-BE49-F238E27FC236}">
                <a16:creationId xmlns:a16="http://schemas.microsoft.com/office/drawing/2014/main" id="{9D1A35BD-BD96-0C04-4EF5-B5B27412E1AF}"/>
              </a:ext>
            </a:extLst>
          </p:cNvPr>
          <p:cNvSpPr txBox="1"/>
          <p:nvPr/>
        </p:nvSpPr>
        <p:spPr>
          <a:xfrm>
            <a:off x="5171467" y="2717994"/>
            <a:ext cx="366011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Case sensitive, even on Windows</a:t>
            </a:r>
          </a:p>
        </p:txBody>
      </p:sp>
      <p:sp>
        <p:nvSpPr>
          <p:cNvPr id="5" name="Line 11">
            <a:extLst>
              <a:ext uri="{FF2B5EF4-FFF2-40B4-BE49-F238E27FC236}">
                <a16:creationId xmlns:a16="http://schemas.microsoft.com/office/drawing/2014/main" id="{F91FA973-F7B0-7D6A-3ECC-A6809B28D5AD}"/>
              </a:ext>
            </a:extLst>
          </p:cNvPr>
          <p:cNvSpPr>
            <a:spLocks noChangeShapeType="1"/>
          </p:cNvSpPr>
          <p:nvPr/>
        </p:nvSpPr>
        <p:spPr bwMode="auto">
          <a:xfrm flipH="1" flipV="1">
            <a:off x="3672839" y="2932728"/>
            <a:ext cx="149862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49DF29E6-52F6-9513-4090-391201D1961E}"/>
              </a:ext>
            </a:extLst>
          </p:cNvPr>
          <p:cNvSpPr/>
          <p:nvPr/>
        </p:nvSpPr>
        <p:spPr>
          <a:xfrm>
            <a:off x="1407056" y="2803685"/>
            <a:ext cx="2265783" cy="27378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54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Importing names</a:t>
            </a:r>
            <a:endParaRPr lang="en-GB" sz="3000" b="1" dirty="0">
              <a:latin typeface="+mn-lt"/>
            </a:endParaRPr>
          </a:p>
        </p:txBody>
      </p:sp>
      <p:sp>
        <p:nvSpPr>
          <p:cNvPr id="10243" name="Rectangle 3"/>
          <p:cNvSpPr>
            <a:spLocks noGrp="1" noChangeArrowheads="1"/>
          </p:cNvSpPr>
          <p:nvPr>
            <p:ph sz="quarter" idx="4"/>
          </p:nvPr>
        </p:nvSpPr>
        <p:spPr/>
        <p:txBody>
          <a:bodyPr>
            <a:normAutofit/>
          </a:bodyPr>
          <a:lstStyle/>
          <a:p>
            <a:pPr marL="0" lvl="1" indent="0">
              <a:buNone/>
            </a:pPr>
            <a:r>
              <a:rPr lang="en-GB" b="1" dirty="0"/>
              <a:t>Alternatively, import the names into your namespace.</a:t>
            </a:r>
          </a:p>
          <a:p>
            <a:pPr marL="285750" lvl="1" indent="-285750"/>
            <a:r>
              <a:rPr lang="en-GB" dirty="0"/>
              <a:t>Beware! Risk of name collisions!</a:t>
            </a:r>
          </a:p>
          <a:p>
            <a:pPr marL="0" lvl="1" indent="0">
              <a:buNone/>
            </a:pPr>
            <a:endParaRPr lang="en-GB" dirty="0"/>
          </a:p>
          <a:p>
            <a:pPr marL="0" lvl="1" indent="0">
              <a:buNone/>
            </a:pPr>
            <a:endParaRPr lang="en-GB" dirty="0"/>
          </a:p>
          <a:p>
            <a:pPr marL="0" lvl="1" indent="0">
              <a:buNone/>
            </a:pPr>
            <a:r>
              <a:rPr lang="en-GB" b="1" dirty="0"/>
              <a:t>Specify specific object name(s):</a:t>
            </a:r>
          </a:p>
          <a:p>
            <a:pPr marL="0" lvl="1" indent="0">
              <a:buNone/>
            </a:pPr>
            <a:endParaRPr lang="en-GB" dirty="0"/>
          </a:p>
          <a:p>
            <a:pPr marL="0" lvl="1" indent="0">
              <a:buNone/>
            </a:pPr>
            <a:endParaRPr lang="en-GB" dirty="0"/>
          </a:p>
          <a:p>
            <a:pPr marL="0" lvl="1" indent="0">
              <a:buNone/>
            </a:pPr>
            <a:endParaRPr lang="en-GB" dirty="0"/>
          </a:p>
          <a:p>
            <a:pPr marL="0" lvl="1" indent="0">
              <a:buNone/>
            </a:pPr>
            <a:r>
              <a:rPr lang="en-GB" b="1" dirty="0"/>
              <a:t>Or use an alias:</a:t>
            </a:r>
          </a:p>
          <a:p>
            <a:pPr marL="0" lvl="1" indent="0">
              <a:buNone/>
            </a:pPr>
            <a:endParaRPr lang="en-GB" dirty="0"/>
          </a:p>
          <a:p>
            <a:pPr marL="0" lvl="1" indent="0">
              <a:buNone/>
            </a:pPr>
            <a:endParaRPr lang="en-GB" dirty="0"/>
          </a:p>
        </p:txBody>
      </p:sp>
      <p:sp>
        <p:nvSpPr>
          <p:cNvPr id="10247" name="Text Box 7"/>
          <p:cNvSpPr txBox="1">
            <a:spLocks noChangeArrowheads="1"/>
          </p:cNvSpPr>
          <p:nvPr/>
        </p:nvSpPr>
        <p:spPr bwMode="auto">
          <a:xfrm>
            <a:off x="843281" y="2351196"/>
            <a:ext cx="3568699" cy="338554"/>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p:txBody>
      </p:sp>
      <p:sp>
        <p:nvSpPr>
          <p:cNvPr id="10244" name="Text Box 4"/>
          <p:cNvSpPr txBox="1">
            <a:spLocks noChangeArrowheads="1"/>
          </p:cNvSpPr>
          <p:nvPr/>
        </p:nvSpPr>
        <p:spPr bwMode="auto">
          <a:xfrm>
            <a:off x="843281" y="3297122"/>
            <a:ext cx="3568699" cy="83099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my_func1</a:t>
            </a:r>
          </a:p>
          <a:p>
            <a:pPr>
              <a:spcBef>
                <a:spcPct val="0"/>
              </a:spcBef>
            </a:pPr>
            <a:r>
              <a:rPr lang="en-US" sz="1600" dirty="0">
                <a:solidFill>
                  <a:schemeClr val="bg1"/>
                </a:solidFill>
                <a:latin typeface="Consolas" panose="020B0609020204030204" pitchFamily="49" charset="0"/>
              </a:rPr>
              <a:t>...</a:t>
            </a:r>
          </a:p>
          <a:p>
            <a:pPr>
              <a:spcBef>
                <a:spcPct val="0"/>
              </a:spcBef>
            </a:pPr>
            <a:r>
              <a:rPr lang="en-US" sz="1600" dirty="0">
                <a:solidFill>
                  <a:schemeClr val="bg1"/>
                </a:solidFill>
                <a:latin typeface="Consolas" panose="020B0609020204030204" pitchFamily="49" charset="0"/>
              </a:rPr>
              <a:t>my_func1()</a:t>
            </a:r>
            <a:endParaRPr lang="en-GB" sz="1600" dirty="0">
              <a:solidFill>
                <a:schemeClr val="bg1"/>
              </a:solidFill>
              <a:latin typeface="Consolas" panose="020B0609020204030204" pitchFamily="49" charset="0"/>
            </a:endParaRPr>
          </a:p>
        </p:txBody>
      </p:sp>
      <p:sp>
        <p:nvSpPr>
          <p:cNvPr id="10246" name="Text Box 6"/>
          <p:cNvSpPr txBox="1">
            <a:spLocks noChangeArrowheads="1"/>
          </p:cNvSpPr>
          <p:nvPr/>
        </p:nvSpPr>
        <p:spPr bwMode="auto">
          <a:xfrm>
            <a:off x="859782" y="4503556"/>
            <a:ext cx="4560864" cy="1323439"/>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from </a:t>
            </a:r>
            <a:r>
              <a:rPr lang="en-US" sz="1600" dirty="0" err="1">
                <a:solidFill>
                  <a:schemeClr val="bg1"/>
                </a:solidFill>
                <a:latin typeface="Consolas" panose="020B0609020204030204" pitchFamily="49" charset="0"/>
              </a:rPr>
              <a:t>mymodule</a:t>
            </a:r>
            <a:r>
              <a:rPr lang="en-US" sz="1600" dirty="0">
                <a:solidFill>
                  <a:schemeClr val="bg1"/>
                </a:solidFill>
                <a:latin typeface="Consolas" panose="020B0609020204030204" pitchFamily="49" charset="0"/>
              </a:rPr>
              <a:t> import \</a:t>
            </a:r>
          </a:p>
          <a:p>
            <a:pPr>
              <a:spcBef>
                <a:spcPct val="0"/>
              </a:spcBef>
            </a:pPr>
            <a:r>
              <a:rPr lang="en-US" sz="1600" dirty="0">
                <a:solidFill>
                  <a:schemeClr val="bg1"/>
                </a:solidFill>
                <a:latin typeface="Consolas" panose="020B0609020204030204" pitchFamily="49" charset="0"/>
              </a:rPr>
              <a:t>     (my_func1 as mf1, my_func2 as mf2)</a:t>
            </a:r>
          </a:p>
          <a:p>
            <a:pPr>
              <a:spcBef>
                <a:spcPct val="0"/>
              </a:spcBef>
            </a:pPr>
            <a:endParaRPr lang="en-US" sz="1600" dirty="0">
              <a:solidFill>
                <a:schemeClr val="bg1"/>
              </a:solidFill>
              <a:latin typeface="Consolas" panose="020B0609020204030204" pitchFamily="49" charset="0"/>
            </a:endParaRPr>
          </a:p>
          <a:p>
            <a:pPr>
              <a:spcBef>
                <a:spcPct val="0"/>
              </a:spcBef>
            </a:pPr>
            <a:r>
              <a:rPr lang="en-US" sz="1600" dirty="0">
                <a:solidFill>
                  <a:schemeClr val="bg1"/>
                </a:solidFill>
                <a:latin typeface="Consolas" panose="020B0609020204030204" pitchFamily="49" charset="0"/>
              </a:rPr>
              <a:t>mf1()</a:t>
            </a:r>
          </a:p>
          <a:p>
            <a:pPr>
              <a:spcBef>
                <a:spcPct val="0"/>
              </a:spcBef>
            </a:pPr>
            <a:r>
              <a:rPr lang="en-US" sz="1600" dirty="0">
                <a:solidFill>
                  <a:schemeClr val="bg1"/>
                </a:solidFill>
                <a:latin typeface="Consolas" panose="020B0609020204030204" pitchFamily="49" charset="0"/>
              </a:rPr>
              <a:t>mf2()</a:t>
            </a:r>
            <a:endParaRPr lang="en-GB" sz="1600"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F5ED87F2-4BE1-15E6-4FB1-FD667CCF49E6}"/>
              </a:ext>
            </a:extLst>
          </p:cNvPr>
          <p:cNvSpPr>
            <a:spLocks noGrp="1"/>
          </p:cNvSpPr>
          <p:nvPr>
            <p:ph type="sldNum" sz="quarter" idx="12"/>
          </p:nvPr>
        </p:nvSpPr>
        <p:spPr/>
        <p:txBody>
          <a:bodyPr/>
          <a:lstStyle/>
          <a:p>
            <a:fld id="{EF892D59-8F09-EF4B-AD6D-DA609442F868}" type="slidenum">
              <a:rPr lang="en-GB" smtClean="0"/>
              <a:pPr/>
              <a:t>7</a:t>
            </a:fld>
            <a:endParaRPr lang="en-GB"/>
          </a:p>
        </p:txBody>
      </p:sp>
      <p:sp>
        <p:nvSpPr>
          <p:cNvPr id="3" name="TextBox 2">
            <a:extLst>
              <a:ext uri="{FF2B5EF4-FFF2-40B4-BE49-F238E27FC236}">
                <a16:creationId xmlns:a16="http://schemas.microsoft.com/office/drawing/2014/main" id="{8A072AC9-D537-7055-5F30-73A183EACFC7}"/>
              </a:ext>
            </a:extLst>
          </p:cNvPr>
          <p:cNvSpPr txBox="1"/>
          <p:nvPr/>
        </p:nvSpPr>
        <p:spPr>
          <a:xfrm>
            <a:off x="5654339" y="3666454"/>
            <a:ext cx="3568699"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How do we know which module my_func1 came from?</a:t>
            </a:r>
          </a:p>
        </p:txBody>
      </p:sp>
      <p:sp>
        <p:nvSpPr>
          <p:cNvPr id="4" name="Line 11">
            <a:extLst>
              <a:ext uri="{FF2B5EF4-FFF2-40B4-BE49-F238E27FC236}">
                <a16:creationId xmlns:a16="http://schemas.microsoft.com/office/drawing/2014/main" id="{6629BA1D-719B-A28E-F748-AE094FA05AF3}"/>
              </a:ext>
            </a:extLst>
          </p:cNvPr>
          <p:cNvSpPr>
            <a:spLocks noChangeShapeType="1"/>
          </p:cNvSpPr>
          <p:nvPr/>
        </p:nvSpPr>
        <p:spPr bwMode="auto">
          <a:xfrm flipH="1">
            <a:off x="2164351" y="3967480"/>
            <a:ext cx="3489988" cy="5113"/>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F2DB27F5-978B-B79F-B8F1-CD3ED196E988}"/>
              </a:ext>
            </a:extLst>
          </p:cNvPr>
          <p:cNvSpPr/>
          <p:nvPr/>
        </p:nvSpPr>
        <p:spPr>
          <a:xfrm>
            <a:off x="874431" y="3844857"/>
            <a:ext cx="1221069" cy="25279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E344B13-308F-5591-11EC-9D7641D018B4}"/>
              </a:ext>
            </a:extLst>
          </p:cNvPr>
          <p:cNvSpPr txBox="1"/>
          <p:nvPr/>
        </p:nvSpPr>
        <p:spPr>
          <a:xfrm>
            <a:off x="5654339" y="5353716"/>
            <a:ext cx="1929086" cy="369332"/>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Better or worse?</a:t>
            </a:r>
          </a:p>
        </p:txBody>
      </p:sp>
      <p:sp>
        <p:nvSpPr>
          <p:cNvPr id="7" name="Line 11">
            <a:extLst>
              <a:ext uri="{FF2B5EF4-FFF2-40B4-BE49-F238E27FC236}">
                <a16:creationId xmlns:a16="http://schemas.microsoft.com/office/drawing/2014/main" id="{99D6A6CC-10A1-EB78-8AC5-950C9BA626D0}"/>
              </a:ext>
            </a:extLst>
          </p:cNvPr>
          <p:cNvSpPr>
            <a:spLocks noChangeShapeType="1"/>
          </p:cNvSpPr>
          <p:nvPr/>
        </p:nvSpPr>
        <p:spPr bwMode="auto">
          <a:xfrm flipH="1">
            <a:off x="1542288" y="5538382"/>
            <a:ext cx="4072541" cy="0"/>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A92F00FF-CBD8-B0C7-28BB-CAB06EEF36EA}"/>
              </a:ext>
            </a:extLst>
          </p:cNvPr>
          <p:cNvSpPr/>
          <p:nvPr/>
        </p:nvSpPr>
        <p:spPr>
          <a:xfrm>
            <a:off x="859783" y="5275340"/>
            <a:ext cx="682506" cy="526085"/>
          </a:xfrm>
          <a:prstGeom prst="roundRect">
            <a:avLst/>
          </a:prstGeom>
          <a:noFill/>
          <a:ln w="254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701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r>
              <a:rPr lang="en-GB" sz="3000" b="1" dirty="0">
                <a:latin typeface="+mn-lt"/>
              </a:rPr>
              <a:t>Writing a module</a:t>
            </a:r>
          </a:p>
        </p:txBody>
      </p:sp>
      <p:sp>
        <p:nvSpPr>
          <p:cNvPr id="12291" name="Rectangle 3"/>
          <p:cNvSpPr>
            <a:spLocks noGrp="1" noChangeArrowheads="1"/>
          </p:cNvSpPr>
          <p:nvPr>
            <p:ph type="body" sz="quarter" idx="14"/>
          </p:nvPr>
        </p:nvSpPr>
        <p:spPr/>
        <p:txBody>
          <a:bodyPr/>
          <a:lstStyle/>
          <a:p>
            <a:r>
              <a:rPr lang="en-GB" b="1" dirty="0"/>
              <a:t>No special header or footer required in the file.</a:t>
            </a:r>
          </a:p>
          <a:p>
            <a:pPr marL="285750" indent="-285750">
              <a:buFont typeface="Arial" panose="020B0604020202020204" pitchFamily="34" charset="0"/>
              <a:buChar char="•"/>
            </a:pPr>
            <a:r>
              <a:rPr lang="en-GB" dirty="0"/>
              <a:t>Just write your code without a 'main’.</a:t>
            </a:r>
          </a:p>
          <a:p>
            <a:pPr marL="285750" indent="-285750">
              <a:buFont typeface="Arial" panose="020B0604020202020204" pitchFamily="34" charset="0"/>
              <a:buChar char="•"/>
            </a:pPr>
            <a:r>
              <a:rPr lang="en-GB" dirty="0"/>
              <a:t>Default documentation is generated and available through help().</a:t>
            </a:r>
          </a:p>
          <a:p>
            <a:r>
              <a:rPr lang="en-GB" b="1" dirty="0"/>
              <a:t>Conventions with underscores – reminder.</a:t>
            </a:r>
          </a:p>
          <a:p>
            <a:pPr marL="285750" indent="-285750">
              <a:buFont typeface="Arial" panose="020B0604020202020204" pitchFamily="34" charset="0"/>
              <a:buChar char="•"/>
            </a:pPr>
            <a:r>
              <a:rPr lang="en-GB" dirty="0"/>
              <a:t>Names beginning with one underscore are private to a module.</a:t>
            </a:r>
          </a:p>
          <a:p>
            <a:pPr marL="285750" indent="-285750">
              <a:buFont typeface="Arial" panose="020B0604020202020204" pitchFamily="34" charset="0"/>
              <a:buChar char="•"/>
            </a:pPr>
            <a:r>
              <a:rPr lang="en-GB" dirty="0"/>
              <a:t>Includes function names.</a:t>
            </a:r>
          </a:p>
          <a:p>
            <a:pPr marL="285750" indent="-285750">
              <a:buFont typeface="Arial" panose="020B0604020202020204" pitchFamily="34" charset="0"/>
              <a:buChar char="•"/>
            </a:pPr>
            <a:r>
              <a:rPr lang="en-GB" dirty="0"/>
              <a:t>Names beginning and ending with two underscores have a special meaning.</a:t>
            </a:r>
          </a:p>
          <a:p>
            <a:r>
              <a:rPr lang="en-GB" b="1" dirty="0"/>
              <a:t>Name of the module is available in __name__.</a:t>
            </a:r>
          </a:p>
          <a:p>
            <a:endParaRPr lang="en-GB" dirty="0"/>
          </a:p>
        </p:txBody>
      </p:sp>
      <p:sp>
        <p:nvSpPr>
          <p:cNvPr id="12292" name="Text Box 4"/>
          <p:cNvSpPr txBox="1">
            <a:spLocks noChangeArrowheads="1"/>
          </p:cNvSpPr>
          <p:nvPr/>
        </p:nvSpPr>
        <p:spPr bwMode="auto">
          <a:xfrm>
            <a:off x="781050" y="5209738"/>
            <a:ext cx="4776470" cy="64633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def my_func1():</a:t>
            </a:r>
          </a:p>
          <a:p>
            <a:pPr>
              <a:spcBef>
                <a:spcPct val="0"/>
              </a:spcBef>
            </a:pPr>
            <a:r>
              <a:rPr lang="en-US" sz="1800" dirty="0">
                <a:solidFill>
                  <a:schemeClr val="bg1"/>
                </a:solidFill>
                <a:latin typeface="Consolas" panose="020B0609020204030204" pitchFamily="49" charset="0"/>
              </a:rPr>
              <a:t>    print("Hello from", </a:t>
            </a:r>
            <a:r>
              <a:rPr lang="en-US" sz="1800" b="1" dirty="0">
                <a:solidFill>
                  <a:schemeClr val="accent1"/>
                </a:solidFill>
                <a:latin typeface="Consolas" panose="020B0609020204030204" pitchFamily="49" charset="0"/>
              </a:rPr>
              <a:t>__name__</a:t>
            </a:r>
            <a:r>
              <a:rPr lang="en-US" sz="1800" dirty="0">
                <a:solidFill>
                  <a:schemeClr val="bg1"/>
                </a:solidFill>
                <a:latin typeface="Consolas" panose="020B0609020204030204" pitchFamily="49" charset="0"/>
              </a:rPr>
              <a:t>)</a:t>
            </a:r>
            <a:endParaRPr lang="en-GB" sz="1800"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31E38760-FE55-5113-2D5C-35185539A2C1}"/>
              </a:ext>
            </a:extLst>
          </p:cNvPr>
          <p:cNvSpPr>
            <a:spLocks noGrp="1"/>
          </p:cNvSpPr>
          <p:nvPr>
            <p:ph type="sldNum" sz="quarter" idx="12"/>
          </p:nvPr>
        </p:nvSpPr>
        <p:spPr/>
        <p:txBody>
          <a:bodyPr/>
          <a:lstStyle/>
          <a:p>
            <a:fld id="{EF892D59-8F09-EF4B-AD6D-DA609442F868}" type="slidenum">
              <a:rPr lang="en-GB" smtClean="0"/>
              <a:pPr/>
              <a:t>8</a:t>
            </a:fld>
            <a:endParaRPr lang="en-GB"/>
          </a:p>
        </p:txBody>
      </p:sp>
    </p:spTree>
    <p:extLst>
      <p:ext uri="{BB962C8B-B14F-4D97-AF65-F5344CB8AC3E}">
        <p14:creationId xmlns:p14="http://schemas.microsoft.com/office/powerpoint/2010/main" val="21825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prstGeom prst="rect">
            <a:avLst/>
          </a:prstGeom>
        </p:spPr>
        <p:txBody>
          <a:bodyPr vert="horz" lIns="0" tIns="0" rIns="0" bIns="0" rtlCol="0" anchor="ctr" anchorCtr="0">
            <a:noAutofit/>
          </a:bodyPr>
          <a:lst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a:lstStyle>
          <a:p>
            <a:pPr eaLnBrk="1" hangingPunct="1"/>
            <a:r>
              <a:rPr lang="en-US" sz="3000" b="1" dirty="0">
                <a:latin typeface="+mn-lt"/>
              </a:rPr>
              <a:t>What are packages?</a:t>
            </a:r>
            <a:endParaRPr lang="en-GB" sz="3000" b="1" dirty="0">
              <a:latin typeface="+mn-lt"/>
            </a:endParaRPr>
          </a:p>
        </p:txBody>
      </p:sp>
      <p:sp>
        <p:nvSpPr>
          <p:cNvPr id="6147" name="Rectangle 3"/>
          <p:cNvSpPr>
            <a:spLocks noGrp="1" noChangeArrowheads="1"/>
          </p:cNvSpPr>
          <p:nvPr>
            <p:ph type="body" sz="quarter" idx="14"/>
          </p:nvPr>
        </p:nvSpPr>
        <p:spPr>
          <a:xfrm>
            <a:off x="443921" y="1733108"/>
            <a:ext cx="8204320" cy="4061405"/>
          </a:xfrm>
        </p:spPr>
        <p:txBody>
          <a:bodyPr>
            <a:normAutofit/>
          </a:bodyPr>
          <a:lstStyle/>
          <a:p>
            <a:r>
              <a:rPr lang="en-GB" sz="2000" b="1" dirty="0"/>
              <a:t>A package is a group of related modules organised into a directory structure.</a:t>
            </a:r>
          </a:p>
          <a:p>
            <a:pPr marL="342900" lvl="1" indent="-342900"/>
            <a:r>
              <a:rPr lang="en-GB" sz="2000" dirty="0"/>
              <a:t>Use to organise code hierarchically and avoid naming conflicts</a:t>
            </a:r>
          </a:p>
          <a:p>
            <a:pPr marL="342900" lvl="1" indent="-342900"/>
            <a:r>
              <a:rPr lang="en-GB" sz="2000" dirty="0"/>
              <a:t>Can contain sub-packages </a:t>
            </a:r>
          </a:p>
          <a:p>
            <a:r>
              <a:rPr lang="en-GB" sz="2000" b="1" dirty="0"/>
              <a:t>Two kinds of package:</a:t>
            </a:r>
          </a:p>
          <a:p>
            <a:pPr marL="342900" lvl="1" indent="-342900"/>
            <a:r>
              <a:rPr lang="en-GB" sz="2000" b="1" dirty="0"/>
              <a:t>Regular</a:t>
            </a:r>
          </a:p>
          <a:p>
            <a:pPr marL="800100" lvl="3" indent="-342900"/>
            <a:r>
              <a:rPr lang="en-GB" sz="2000" dirty="0"/>
              <a:t>Contains a file called __init__.py and other </a:t>
            </a:r>
            <a:r>
              <a:rPr lang="en-GB" sz="2000" dirty="0" err="1"/>
              <a:t>py</a:t>
            </a:r>
            <a:r>
              <a:rPr lang="en-GB" sz="2000" dirty="0"/>
              <a:t> files</a:t>
            </a:r>
          </a:p>
          <a:p>
            <a:pPr marL="342900" lvl="1" indent="-342900"/>
            <a:r>
              <a:rPr lang="en-GB" sz="2000" b="1" dirty="0"/>
              <a:t>Namespace</a:t>
            </a:r>
          </a:p>
          <a:p>
            <a:pPr marL="800100" lvl="3" indent="-342900"/>
            <a:r>
              <a:rPr lang="en-GB" sz="2000" dirty="0"/>
              <a:t>Contains </a:t>
            </a:r>
            <a:r>
              <a:rPr lang="en-GB" sz="2000" dirty="0" err="1"/>
              <a:t>py</a:t>
            </a:r>
            <a:r>
              <a:rPr lang="en-GB" sz="2000" dirty="0"/>
              <a:t> files</a:t>
            </a:r>
          </a:p>
          <a:p>
            <a:pPr lvl="2"/>
            <a:endParaRPr lang="en-US" sz="2000" dirty="0">
              <a:latin typeface="Courier New" panose="02070309020205020404" pitchFamily="49" charset="0"/>
            </a:endParaRPr>
          </a:p>
          <a:p>
            <a:pPr lvl="2"/>
            <a:endParaRPr lang="en-US" sz="2000" dirty="0">
              <a:latin typeface="Courier New" panose="02070309020205020404" pitchFamily="49" charset="0"/>
            </a:endParaRPr>
          </a:p>
          <a:p>
            <a:pPr marL="914400" lvl="2" indent="0">
              <a:buNone/>
            </a:pPr>
            <a:endParaRPr lang="en-GB" sz="2000" dirty="0"/>
          </a:p>
        </p:txBody>
      </p:sp>
      <p:sp>
        <p:nvSpPr>
          <p:cNvPr id="2" name="Slide Number Placeholder 1">
            <a:extLst>
              <a:ext uri="{FF2B5EF4-FFF2-40B4-BE49-F238E27FC236}">
                <a16:creationId xmlns:a16="http://schemas.microsoft.com/office/drawing/2014/main" id="{8FF18B02-BB73-3DF5-41E1-1D55BB53628C}"/>
              </a:ext>
            </a:extLst>
          </p:cNvPr>
          <p:cNvSpPr>
            <a:spLocks noGrp="1"/>
          </p:cNvSpPr>
          <p:nvPr>
            <p:ph type="sldNum" sz="quarter" idx="12"/>
          </p:nvPr>
        </p:nvSpPr>
        <p:spPr/>
        <p:txBody>
          <a:bodyPr/>
          <a:lstStyle/>
          <a:p>
            <a:fld id="{EF892D59-8F09-EF4B-AD6D-DA609442F868}" type="slidenum">
              <a:rPr lang="en-GB" smtClean="0"/>
              <a:pPr/>
              <a:t>9</a:t>
            </a:fld>
            <a:endParaRPr lang="en-GB"/>
          </a:p>
        </p:txBody>
      </p:sp>
    </p:spTree>
    <p:extLst>
      <p:ext uri="{BB962C8B-B14F-4D97-AF65-F5344CB8AC3E}">
        <p14:creationId xmlns:p14="http://schemas.microsoft.com/office/powerpoint/2010/main" val="217237723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23794</TotalTime>
  <Words>4739</Words>
  <Application>Microsoft Office PowerPoint</Application>
  <PresentationFormat>Widescreen</PresentationFormat>
  <Paragraphs>482</Paragraphs>
  <Slides>24</Slides>
  <Notes>24</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24</vt:i4>
      </vt:variant>
    </vt:vector>
  </HeadingPairs>
  <TitlesOfParts>
    <vt:vector size="50" baseType="lpstr">
      <vt:lpstr>Montserrat</vt:lpstr>
      <vt:lpstr>Courier New</vt:lpstr>
      <vt:lpstr>Lucida Console</vt:lpstr>
      <vt:lpstr>Consolas</vt:lpstr>
      <vt:lpstr>Figtree Light</vt:lpstr>
      <vt:lpstr>Arial</vt:lpstr>
      <vt:lpstr>Aptos</vt:lpstr>
      <vt:lpstr>Figtree</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10 – Modules and Packages</vt:lpstr>
      <vt:lpstr>PowerPoint Presentation</vt:lpstr>
      <vt:lpstr>What are modules?</vt:lpstr>
      <vt:lpstr>Multiple source files – why bother?</vt:lpstr>
      <vt:lpstr>How does Python find a module?</vt:lpstr>
      <vt:lpstr>Importing a module</vt:lpstr>
      <vt:lpstr>Importing names</vt:lpstr>
      <vt:lpstr>Writing a module</vt:lpstr>
      <vt:lpstr>What are packages?</vt:lpstr>
      <vt:lpstr>Regular Packages</vt:lpstr>
      <vt:lpstr>Namespace Packages</vt:lpstr>
      <vt:lpstr>Regular vs Namespace Packages</vt:lpstr>
      <vt:lpstr>Finding Modules</vt:lpstr>
      <vt:lpstr>The Namespace trick</vt:lpstr>
      <vt:lpstr>The 'Namespace' trick</vt:lpstr>
      <vt:lpstr>Module documentation</vt:lpstr>
      <vt:lpstr>PowerPoint Presentation</vt:lpstr>
      <vt:lpstr>Review &amp; Lab</vt:lpstr>
      <vt:lpstr>Review Questions</vt:lpstr>
      <vt:lpstr>Review Questions</vt:lpstr>
      <vt:lpstr>Review Questions</vt:lpstr>
      <vt:lpstr>Summary</vt:lpstr>
      <vt:lpstr>Distributing libraries – distutils</vt:lpstr>
      <vt:lpstr>Distributing libraries – distutils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53</cp:revision>
  <dcterms:created xsi:type="dcterms:W3CDTF">2024-06-24T11:44:08Z</dcterms:created>
  <dcterms:modified xsi:type="dcterms:W3CDTF">2025-11-18T17:19:12Z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